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65" r:id="rId5"/>
    <p:sldId id="339" r:id="rId6"/>
    <p:sldId id="312" r:id="rId7"/>
    <p:sldId id="346" r:id="rId8"/>
    <p:sldId id="351" r:id="rId9"/>
    <p:sldId id="341" r:id="rId10"/>
    <p:sldId id="355" r:id="rId11"/>
    <p:sldId id="328" r:id="rId12"/>
    <p:sldId id="349" r:id="rId13"/>
    <p:sldId id="343" r:id="rId14"/>
    <p:sldId id="35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A69D"/>
    <a:srgbClr val="4F4B4C"/>
    <a:srgbClr val="A8475A"/>
    <a:srgbClr val="BEC5C2"/>
    <a:srgbClr val="7B7485"/>
    <a:srgbClr val="7B7471"/>
    <a:srgbClr val="C1D9DD"/>
    <a:srgbClr val="A6C8CE"/>
    <a:srgbClr val="6EA5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33"/>
    <p:restoredTop sz="94582"/>
  </p:normalViewPr>
  <p:slideViewPr>
    <p:cSldViewPr>
      <p:cViewPr varScale="1">
        <p:scale>
          <a:sx n="62" d="100"/>
          <a:sy n="62" d="100"/>
        </p:scale>
        <p:origin x="126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1F174-D759-D946-99FC-8C778A90BF53}" type="datetimeFigureOut">
              <a:rPr lang="en-US" smtClean="0"/>
              <a:t>6/30/2023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000A2-1A9C-2E4C-8584-C826D149D4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182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Mike  to welcome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B000A2-1A9C-2E4C-8584-C826D149D41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4458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Mike to wrap up, thank for contribution, remind them to complete feedback and that they will get the slides</a:t>
            </a:r>
          </a:p>
          <a:p>
            <a:endParaRPr lang="en-US" dirty="0"/>
          </a:p>
          <a:p>
            <a:r>
              <a:rPr lang="en-US" dirty="0"/>
              <a:t>Ensure that they have a good conference!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B000A2-1A9C-2E4C-8584-C826D149D41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730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Mike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B4ED75-D859-465D-B220-306F444F22A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120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/>
              <a:t>Mike </a:t>
            </a:r>
          </a:p>
          <a:p>
            <a:pPr marL="228600" indent="-228600">
              <a:buAutoNum type="arabicPeriod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B4ED75-D859-465D-B220-306F444F22A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73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Jonathan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B4ED75-D859-465D-B220-306F444F22A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0260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Jonathan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B4ED75-D859-465D-B220-306F444F22A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2519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Loretta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B000A2-1A9C-2E4C-8584-C826D149D41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3961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Loretta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B4ED75-D859-465D-B220-306F444F22A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5401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Mike – things to consider, have we picked up on aspects they discussed?  Anything people want to add from their own discussions/experience?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B4ED75-D859-465D-B220-306F444F22A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2823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Mike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B4ED75-D859-465D-B220-306F444F22A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740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A01F9-DA40-8A42-AE3A-50B37578ADBA}" type="datetime1">
              <a:rPr lang="en-GB" smtClean="0"/>
              <a:t>30/06/2023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16C04-84EE-469B-8B13-DBBA9648FEC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917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1BAB-95CA-6B4E-BA73-1454BA69F7CB}" type="datetime1">
              <a:rPr lang="en-GB" smtClean="0"/>
              <a:t>30/06/2023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16C04-84EE-469B-8B13-DBBA9648FEC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0578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61605-ABAD-E148-BB80-0C854CBBD10A}" type="datetime1">
              <a:rPr lang="en-GB" smtClean="0"/>
              <a:t>30/06/2023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16C04-84EE-469B-8B13-DBBA9648FEC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4478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E6D30-19A4-8B45-8DEA-B6581F8F8A17}" type="datetime1">
              <a:rPr lang="en-GB" smtClean="0"/>
              <a:t>30/06/2023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16C04-84EE-469B-8B13-DBBA9648FEC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7701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53D34-7B03-C540-A3EF-7D48C0C29355}" type="datetime1">
              <a:rPr lang="en-GB" smtClean="0"/>
              <a:t>30/06/2023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16C04-84EE-469B-8B13-DBBA9648FEC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70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01ECA-B48C-2F44-921F-F48D8C2B57F8}" type="datetime1">
              <a:rPr lang="en-GB" smtClean="0"/>
              <a:t>30/06/2023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16C04-84EE-469B-8B13-DBBA9648FEC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3491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BF684-42E7-074C-B3E0-25B6B6728F15}" type="datetime1">
              <a:rPr lang="en-GB" smtClean="0"/>
              <a:t>30/06/2023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16C04-84EE-469B-8B13-DBBA9648FEC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004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934CA-11C3-A249-AD31-7FFD572A988A}" type="datetime1">
              <a:rPr lang="en-GB" smtClean="0"/>
              <a:t>30/06/2023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16C04-84EE-469B-8B13-DBBA9648FEC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4463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7B5E-1124-C24B-9A0E-A487A062E04E}" type="datetime1">
              <a:rPr lang="en-GB" smtClean="0"/>
              <a:t>30/06/2023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16C04-84EE-469B-8B13-DBBA9648FEC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7292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E7FFC-4A6C-AD4F-92EC-C587543F9605}" type="datetime1">
              <a:rPr lang="en-GB" smtClean="0"/>
              <a:t>30/06/2023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16C04-84EE-469B-8B13-DBBA9648FEC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5712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5BEE4-1C84-BA4F-9ABD-4E232B29173A}" type="datetime1">
              <a:rPr lang="en-GB" smtClean="0"/>
              <a:t>30/06/2023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16C04-84EE-469B-8B13-DBBA9648FEC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2130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5E65D-9CE4-8E49-9B47-BF433C50856C}" type="datetime1">
              <a:rPr lang="en-GB" smtClean="0"/>
              <a:t>30/06/2023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16C04-84EE-469B-8B13-DBBA9648FEC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5408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aua.ac.uk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jpeg"/><Relationship Id="rId7" Type="http://schemas.openxmlformats.org/officeDocument/2006/relationships/hyperlink" Target="mailto:jd2126@bath.ac.uk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lg623@bath.ac.uk" TargetMode="External"/><Relationship Id="rId11" Type="http://schemas.openxmlformats.org/officeDocument/2006/relationships/image" Target="../media/image3.png"/><Relationship Id="rId5" Type="http://schemas.openxmlformats.org/officeDocument/2006/relationships/hyperlink" Target="mailto:M.Mercer@lipa.ac.uk" TargetMode="External"/><Relationship Id="rId10" Type="http://schemas.openxmlformats.org/officeDocument/2006/relationships/hyperlink" Target="https://aua.ac.uk/" TargetMode="External"/><Relationship Id="rId4" Type="http://schemas.openxmlformats.org/officeDocument/2006/relationships/image" Target="../media/image2.jpeg"/><Relationship Id="rId9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ua.ac.u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ua.ac.uk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ua.ac.uk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ua.ac.uk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aua.ac.uk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aua.ac.uk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aua.ac.uk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72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 descr="G:\1.5 Marketing and Communications\Branding and Marketing\2016 New Brand\Logo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11" t="33056" r="23334" b="33472"/>
          <a:stretch/>
        </p:blipFill>
        <p:spPr bwMode="auto">
          <a:xfrm>
            <a:off x="395536" y="332656"/>
            <a:ext cx="2987882" cy="1800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62509" y="2332512"/>
            <a:ext cx="7056784" cy="2934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/>
              <a:t>Newcomers Session </a:t>
            </a:r>
          </a:p>
          <a:p>
            <a:pPr>
              <a:lnSpc>
                <a:spcPct val="80000"/>
              </a:lnSpc>
            </a:pPr>
            <a:r>
              <a:rPr lang="en-GB" sz="5400" dirty="0"/>
              <a:t>AUA Conference</a:t>
            </a:r>
          </a:p>
          <a:p>
            <a:pPr>
              <a:lnSpc>
                <a:spcPct val="80000"/>
              </a:lnSpc>
            </a:pPr>
            <a:r>
              <a:rPr lang="en-GB" sz="5400" dirty="0"/>
              <a:t>Warwick 2023</a:t>
            </a:r>
          </a:p>
          <a:p>
            <a:pPr>
              <a:lnSpc>
                <a:spcPct val="80000"/>
              </a:lnSpc>
            </a:pPr>
            <a:endParaRPr lang="en-GB" sz="5400" b="1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683568" y="4581128"/>
            <a:ext cx="1584176" cy="0"/>
          </a:xfrm>
          <a:prstGeom prst="line">
            <a:avLst/>
          </a:prstGeom>
          <a:ln w="25400">
            <a:solidFill>
              <a:srgbClr val="BEC5C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62509" y="4773172"/>
            <a:ext cx="532549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700" b="1" dirty="0">
                <a:solidFill>
                  <a:srgbClr val="25A69D"/>
                </a:solidFill>
                <a:latin typeface="Roboto bold" pitchFamily="2" charset="0"/>
                <a:ea typeface="Roboto bold" pitchFamily="2" charset="0"/>
                <a:cs typeface="Arial" panose="020B0604020202020204" pitchFamily="34" charset="0"/>
              </a:rPr>
              <a:t>Jonathan Dempsey, Loretta Gibson and Mike Mercer</a:t>
            </a:r>
          </a:p>
          <a:p>
            <a:endParaRPr lang="en-GB" sz="1700" b="1" dirty="0">
              <a:solidFill>
                <a:srgbClr val="25A69D"/>
              </a:solidFill>
              <a:latin typeface="Roboto bold" pitchFamily="2" charset="0"/>
              <a:ea typeface="Roboto bold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750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your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7030A0"/>
              </a:buClr>
              <a:buFont typeface="Wingdings" pitchFamily="2" charset="2"/>
              <a:buChar char="§"/>
            </a:pPr>
            <a:r>
              <a:rPr lang="en-US" dirty="0"/>
              <a:t>Go to development events</a:t>
            </a:r>
          </a:p>
          <a:p>
            <a:pPr>
              <a:buClr>
                <a:srgbClr val="7030A0"/>
              </a:buClr>
              <a:buFont typeface="Wingdings" pitchFamily="2" charset="2"/>
              <a:buChar char="§"/>
            </a:pPr>
            <a:r>
              <a:rPr lang="en-US" dirty="0"/>
              <a:t>Read the publications</a:t>
            </a:r>
          </a:p>
          <a:p>
            <a:pPr>
              <a:buClr>
                <a:srgbClr val="7030A0"/>
              </a:buClr>
              <a:buFont typeface="Wingdings" pitchFamily="2" charset="2"/>
              <a:buChar char="§"/>
            </a:pPr>
            <a:r>
              <a:rPr lang="en-GB" dirty="0"/>
              <a:t>Explore the website </a:t>
            </a:r>
            <a:r>
              <a:rPr lang="en-GB" altLang="en-US" dirty="0"/>
              <a:t>www.aua.ac.uk</a:t>
            </a:r>
            <a:r>
              <a:rPr lang="en-GB" dirty="0"/>
              <a:t> – great source of resources</a:t>
            </a:r>
          </a:p>
          <a:p>
            <a:pPr>
              <a:buClr>
                <a:srgbClr val="7030A0"/>
              </a:buClr>
              <a:buFont typeface="Wingdings" pitchFamily="2" charset="2"/>
              <a:buChar char="§"/>
            </a:pPr>
            <a:r>
              <a:rPr lang="en-GB" dirty="0"/>
              <a:t>Make contact</a:t>
            </a:r>
          </a:p>
          <a:p>
            <a:pPr>
              <a:buClr>
                <a:srgbClr val="7030A0"/>
              </a:buClr>
              <a:buFont typeface="Wingdings" pitchFamily="2" charset="2"/>
              <a:buChar char="§"/>
            </a:pPr>
            <a:r>
              <a:rPr lang="en-GB" dirty="0"/>
              <a:t>Take a couple of minutes to consider what your next development activity will be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AUA Logo">
            <a:hlinkClick r:id="rId3"/>
            <a:extLst>
              <a:ext uri="{FF2B5EF4-FFF2-40B4-BE49-F238E27FC236}">
                <a16:creationId xmlns:a16="http://schemas.microsoft.com/office/drawing/2014/main" id="{FF8927B2-5C8F-2342-A3CA-03F112B5E09B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4539" y="5445224"/>
            <a:ext cx="1276350" cy="5638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70590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 descr="G:\1.5 Marketing and Communications\Branding and Marketing\2016 New Brand\Logo.jpg"/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11" t="33056" r="23334" b="33472"/>
          <a:stretch/>
        </p:blipFill>
        <p:spPr bwMode="auto">
          <a:xfrm>
            <a:off x="395536" y="332656"/>
            <a:ext cx="2987882" cy="1800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ubtitle 4">
            <a:extLst>
              <a:ext uri="{FF2B5EF4-FFF2-40B4-BE49-F238E27FC236}">
                <a16:creationId xmlns:a16="http://schemas.microsoft.com/office/drawing/2014/main" id="{63311D20-1B8D-9B47-AFF2-AF86D8DD11BD}"/>
              </a:ext>
            </a:extLst>
          </p:cNvPr>
          <p:cNvSpPr txBox="1">
            <a:spLocks/>
          </p:cNvSpPr>
          <p:nvPr/>
        </p:nvSpPr>
        <p:spPr>
          <a:xfrm>
            <a:off x="992982" y="2190872"/>
            <a:ext cx="7400925" cy="2930085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buClr>
                <a:srgbClr val="7030A0"/>
              </a:buClr>
              <a:buFont typeface="Wingdings" pitchFamily="2" charset="2"/>
              <a:buChar char="§"/>
            </a:pPr>
            <a:r>
              <a:rPr lang="en-GB" altLang="en-US" dirty="0"/>
              <a:t>More information at www.aua.ac.uk</a:t>
            </a:r>
          </a:p>
          <a:p>
            <a:pPr>
              <a:spcBef>
                <a:spcPct val="50000"/>
              </a:spcBef>
              <a:buClr>
                <a:srgbClr val="7030A0"/>
              </a:buClr>
              <a:buFont typeface="Wingdings" pitchFamily="2" charset="2"/>
              <a:buChar char="§"/>
            </a:pPr>
            <a:r>
              <a:rPr lang="en-GB" altLang="en-US" dirty="0"/>
              <a:t>Email: aua@aua.ac.uk</a:t>
            </a:r>
          </a:p>
          <a:p>
            <a:pPr>
              <a:spcBef>
                <a:spcPct val="50000"/>
              </a:spcBef>
              <a:buClr>
                <a:srgbClr val="7030A0"/>
              </a:buClr>
              <a:buFont typeface="Wingdings" pitchFamily="2" charset="2"/>
              <a:buChar char="§"/>
            </a:pPr>
            <a:r>
              <a:rPr lang="en-GB" altLang="en-US" dirty="0"/>
              <a:t>Call: 0161 275 2063</a:t>
            </a:r>
          </a:p>
          <a:p>
            <a:pPr>
              <a:spcBef>
                <a:spcPct val="50000"/>
              </a:spcBef>
              <a:buClr>
                <a:srgbClr val="7030A0"/>
              </a:buClr>
              <a:buFont typeface="Wingdings" pitchFamily="2" charset="2"/>
              <a:buChar char="§"/>
            </a:pPr>
            <a:r>
              <a:rPr lang="en-GB" altLang="en-US" dirty="0"/>
              <a:t>Or contact us!</a:t>
            </a:r>
          </a:p>
          <a:p>
            <a:pPr lvl="1">
              <a:spcBef>
                <a:spcPct val="50000"/>
              </a:spcBef>
              <a:buClr>
                <a:srgbClr val="7030A0"/>
              </a:buClr>
              <a:buFont typeface="Wingdings" pitchFamily="2" charset="2"/>
              <a:buChar char="§"/>
            </a:pPr>
            <a:r>
              <a:rPr lang="en-GB" altLang="en-US" dirty="0"/>
              <a:t>Mike –</a:t>
            </a:r>
            <a:r>
              <a:rPr lang="en-GB" altLang="en-US" dirty="0">
                <a:hlinkClick r:id="rId5"/>
              </a:rPr>
              <a:t>M.Mercer@lipa.ac.uk</a:t>
            </a:r>
            <a:r>
              <a:rPr lang="en-GB" altLang="en-US" dirty="0"/>
              <a:t> </a:t>
            </a:r>
          </a:p>
          <a:p>
            <a:pPr lvl="1">
              <a:spcBef>
                <a:spcPct val="50000"/>
              </a:spcBef>
              <a:buClr>
                <a:srgbClr val="7030A0"/>
              </a:buClr>
              <a:buFont typeface="Wingdings" pitchFamily="2" charset="2"/>
              <a:buChar char="§"/>
            </a:pPr>
            <a:r>
              <a:rPr lang="en-GB" altLang="en-US" dirty="0"/>
              <a:t>Loretta –</a:t>
            </a:r>
            <a:r>
              <a:rPr lang="en-GB" dirty="0">
                <a:hlinkClick r:id="rId6"/>
              </a:rPr>
              <a:t>lg623@bath.ac.uk</a:t>
            </a:r>
            <a:endParaRPr lang="en-GB" dirty="0"/>
          </a:p>
          <a:p>
            <a:pPr lvl="1">
              <a:spcBef>
                <a:spcPct val="50000"/>
              </a:spcBef>
              <a:buClr>
                <a:srgbClr val="7030A0"/>
              </a:buClr>
              <a:buFont typeface="Wingdings" pitchFamily="2" charset="2"/>
              <a:buChar char="§"/>
            </a:pPr>
            <a:r>
              <a:rPr lang="en-GB" altLang="en-US" dirty="0"/>
              <a:t>Jonathan -</a:t>
            </a:r>
            <a:r>
              <a:rPr lang="en-GB" dirty="0">
                <a:hlinkClick r:id="rId7"/>
              </a:rPr>
              <a:t>jd2126@bath.ac.uk</a:t>
            </a:r>
            <a:endParaRPr lang="en-GB" dirty="0"/>
          </a:p>
          <a:p>
            <a:pPr marL="457200" lvl="1" indent="0">
              <a:spcBef>
                <a:spcPct val="50000"/>
              </a:spcBef>
              <a:buNone/>
            </a:pPr>
            <a:r>
              <a:rPr lang="en-GB" dirty="0"/>
              <a:t>Or on LinkedIn or Twitter</a:t>
            </a:r>
          </a:p>
          <a:p>
            <a:pPr marL="457200" lvl="1" indent="0">
              <a:spcBef>
                <a:spcPct val="50000"/>
              </a:spcBef>
              <a:buNone/>
            </a:pPr>
            <a:endParaRPr lang="en-GB" altLang="en-US" dirty="0"/>
          </a:p>
          <a:p>
            <a:pPr lvl="1">
              <a:spcBef>
                <a:spcPct val="50000"/>
              </a:spcBef>
            </a:pPr>
            <a:endParaRPr lang="en-US" altLang="en-US" dirty="0"/>
          </a:p>
        </p:txBody>
      </p:sp>
      <p:grpSp>
        <p:nvGrpSpPr>
          <p:cNvPr id="10" name="Group 7">
            <a:extLst>
              <a:ext uri="{FF2B5EF4-FFF2-40B4-BE49-F238E27FC236}">
                <a16:creationId xmlns:a16="http://schemas.microsoft.com/office/drawing/2014/main" id="{F9818321-3ED4-0145-AFB7-90071CABE5EA}"/>
              </a:ext>
            </a:extLst>
          </p:cNvPr>
          <p:cNvGrpSpPr>
            <a:grpSpLocks/>
          </p:cNvGrpSpPr>
          <p:nvPr/>
        </p:nvGrpSpPr>
        <p:grpSpPr bwMode="auto">
          <a:xfrm>
            <a:off x="541272" y="5345748"/>
            <a:ext cx="4673666" cy="299402"/>
            <a:chOff x="541272" y="5345748"/>
            <a:chExt cx="4673666" cy="299402"/>
          </a:xfrm>
        </p:grpSpPr>
        <p:pic>
          <p:nvPicPr>
            <p:cNvPr id="12" name="Picture 14" descr="http://a2.twimg.com/a/1323972164/images/logos/logo_twitter_withbird_1000_allblue.png">
              <a:extLst>
                <a:ext uri="{FF2B5EF4-FFF2-40B4-BE49-F238E27FC236}">
                  <a16:creationId xmlns:a16="http://schemas.microsoft.com/office/drawing/2014/main" id="{C611B3A7-4644-A94F-8ACC-76692233BDD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1272" y="5345748"/>
              <a:ext cx="1285875" cy="239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6" descr="http://press.linkedin.com/sites/all/themes/presslinkedin/images/LinkedIn_WebLogo_LowResExample.jpg">
              <a:extLst>
                <a:ext uri="{FF2B5EF4-FFF2-40B4-BE49-F238E27FC236}">
                  <a16:creationId xmlns:a16="http://schemas.microsoft.com/office/drawing/2014/main" id="{B4947115-6CE8-0B45-B51A-8F2694C01CB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71938" y="5357813"/>
              <a:ext cx="1143000" cy="287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4" name="Picture 13" descr="AUA Logo">
            <a:hlinkClick r:id="rId10"/>
            <a:extLst>
              <a:ext uri="{FF2B5EF4-FFF2-40B4-BE49-F238E27FC236}">
                <a16:creationId xmlns:a16="http://schemas.microsoft.com/office/drawing/2014/main" id="{9DBD5DA0-EE5E-0F47-AE9D-F317CEF36EB2}"/>
              </a:ext>
            </a:extLst>
          </p:cNvPr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7557" y="5303520"/>
            <a:ext cx="1276350" cy="5638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14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UA Logo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4539" y="5445224"/>
            <a:ext cx="1276350" cy="56388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itle 5">
            <a:extLst>
              <a:ext uri="{FF2B5EF4-FFF2-40B4-BE49-F238E27FC236}">
                <a16:creationId xmlns:a16="http://schemas.microsoft.com/office/drawing/2014/main" id="{F94D06D7-8DA7-2B41-8585-D7101805CF9D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Welcome!</a:t>
            </a:r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85D7624E-FB2F-E44F-AB5F-62570B00C07F}"/>
              </a:ext>
            </a:extLst>
          </p:cNvPr>
          <p:cNvSpPr txBox="1">
            <a:spLocks/>
          </p:cNvSpPr>
          <p:nvPr/>
        </p:nvSpPr>
        <p:spPr>
          <a:xfrm>
            <a:off x="457200" y="126876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b="1" dirty="0">
                <a:solidFill>
                  <a:srgbClr val="25A69D"/>
                </a:solidFill>
                <a:latin typeface="Roboto bold" pitchFamily="2" charset="0"/>
                <a:ea typeface="Roboto bold" pitchFamily="2" charset="0"/>
                <a:cs typeface="Arial" panose="020B0604020202020204" pitchFamily="34" charset="0"/>
              </a:rPr>
              <a:t>Jonathan Dempsey</a:t>
            </a:r>
          </a:p>
          <a:p>
            <a:r>
              <a:rPr lang="en-GB" sz="2400" dirty="0"/>
              <a:t>HE Consultant and </a:t>
            </a:r>
          </a:p>
          <a:p>
            <a:r>
              <a:rPr lang="en-GB" sz="2400" dirty="0"/>
              <a:t>AUA Trustee</a:t>
            </a:r>
          </a:p>
          <a:p>
            <a:r>
              <a:rPr lang="en-GB" b="1" dirty="0">
                <a:solidFill>
                  <a:srgbClr val="25A69D"/>
                </a:solidFill>
                <a:latin typeface="Roboto bold" pitchFamily="2" charset="0"/>
                <a:ea typeface="Roboto bold" pitchFamily="2" charset="0"/>
                <a:cs typeface="Arial" panose="020B0604020202020204" pitchFamily="34" charset="0"/>
              </a:rPr>
              <a:t>Loretta Gibson </a:t>
            </a:r>
            <a:endParaRPr lang="en-GB" b="1" dirty="0">
              <a:solidFill>
                <a:schemeClr val="bg2"/>
              </a:solidFill>
            </a:endParaRPr>
          </a:p>
          <a:p>
            <a:r>
              <a:rPr lang="en-GB" sz="2400" dirty="0"/>
              <a:t>University of Bath  and </a:t>
            </a:r>
          </a:p>
          <a:p>
            <a:r>
              <a:rPr lang="en-GB" sz="2400" dirty="0"/>
              <a:t>AUA Trustee</a:t>
            </a:r>
          </a:p>
          <a:p>
            <a:r>
              <a:rPr lang="en-GB" sz="2800" b="1" dirty="0">
                <a:solidFill>
                  <a:srgbClr val="25A69D"/>
                </a:solidFill>
                <a:latin typeface="Roboto bold" pitchFamily="2" charset="0"/>
                <a:ea typeface="Roboto bold" pitchFamily="2" charset="0"/>
                <a:cs typeface="Arial" panose="020B0604020202020204" pitchFamily="34" charset="0"/>
              </a:rPr>
              <a:t>Mike Mercer</a:t>
            </a:r>
          </a:p>
          <a:p>
            <a:r>
              <a:rPr lang="en-GB" sz="2400" dirty="0"/>
              <a:t>Registrar Liverpool Institute for Performing Arts, </a:t>
            </a:r>
          </a:p>
          <a:p>
            <a:r>
              <a:rPr lang="en-GB" sz="2400" dirty="0"/>
              <a:t>AUA Vice-Chair of the Board</a:t>
            </a:r>
            <a:endParaRPr lang="en-GB" sz="2400" b="1" dirty="0">
              <a:solidFill>
                <a:schemeClr val="bg2"/>
              </a:solidFill>
            </a:endParaRPr>
          </a:p>
          <a:p>
            <a:endParaRPr lang="en-GB" sz="2800" b="1" dirty="0">
              <a:solidFill>
                <a:srgbClr val="25A69D"/>
              </a:solidFill>
              <a:latin typeface="Roboto bold" pitchFamily="2" charset="0"/>
              <a:ea typeface="Roboto bold" pitchFamily="2" charset="0"/>
              <a:cs typeface="Arial" panose="020B0604020202020204" pitchFamily="34" charset="0"/>
            </a:endParaRPr>
          </a:p>
          <a:p>
            <a:endParaRPr lang="en-GB" sz="27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04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Aims of the Session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59178A"/>
              </a:buClr>
              <a:buFontTx/>
              <a:buNone/>
            </a:pPr>
            <a:r>
              <a:rPr lang="en-GB" sz="2700" dirty="0"/>
              <a:t>This session will help you to:</a:t>
            </a:r>
          </a:p>
          <a:p>
            <a:pPr>
              <a:buClr>
                <a:srgbClr val="59178A"/>
              </a:buClr>
              <a:buFont typeface="Wingdings" pitchFamily="2" charset="2"/>
              <a:buChar char="§"/>
            </a:pPr>
            <a:endParaRPr lang="en-GB" sz="2700" dirty="0"/>
          </a:p>
          <a:p>
            <a:pPr>
              <a:buClr>
                <a:srgbClr val="59178A"/>
              </a:buClr>
              <a:buFont typeface="Wingdings" pitchFamily="2" charset="2"/>
              <a:buChar char="§"/>
            </a:pPr>
            <a:r>
              <a:rPr lang="en-GB" sz="2700" dirty="0"/>
              <a:t>Meet new people</a:t>
            </a:r>
          </a:p>
          <a:p>
            <a:pPr>
              <a:buClr>
                <a:srgbClr val="59178A"/>
              </a:buClr>
              <a:buFont typeface="Wingdings" pitchFamily="2" charset="2"/>
              <a:buChar char="§"/>
            </a:pPr>
            <a:r>
              <a:rPr lang="en-GB" sz="2700" dirty="0"/>
              <a:t>Get the most out of conference</a:t>
            </a:r>
          </a:p>
          <a:p>
            <a:pPr>
              <a:buClr>
                <a:srgbClr val="59178A"/>
              </a:buClr>
              <a:buFont typeface="Wingdings" pitchFamily="2" charset="2"/>
              <a:buChar char="§"/>
            </a:pPr>
            <a:r>
              <a:rPr lang="en-GB" sz="2700" dirty="0"/>
              <a:t>Understand key elements and benefits of the AUA</a:t>
            </a:r>
          </a:p>
          <a:p>
            <a:pPr>
              <a:buClr>
                <a:srgbClr val="59178A"/>
              </a:buClr>
              <a:buFont typeface="Wingdings" pitchFamily="2" charset="2"/>
              <a:buChar char="§"/>
            </a:pPr>
            <a:r>
              <a:rPr lang="en-GB" sz="2700" dirty="0"/>
              <a:t>Make the most of your AUA membership and how AUA can help to advance your career</a:t>
            </a:r>
          </a:p>
          <a:p>
            <a:pPr>
              <a:buClr>
                <a:srgbClr val="59178A"/>
              </a:buClr>
              <a:buFont typeface="Wingdings" pitchFamily="2" charset="2"/>
              <a:buChar char="§"/>
            </a:pPr>
            <a:endParaRPr lang="en-GB" sz="2700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 descr="AUA Logo">
            <a:hlinkClick r:id="rId3"/>
            <a:extLst>
              <a:ext uri="{FF2B5EF4-FFF2-40B4-BE49-F238E27FC236}">
                <a16:creationId xmlns:a16="http://schemas.microsoft.com/office/drawing/2014/main" id="{D38F0AFD-F979-9343-917C-67ACF01F5551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4539" y="5445224"/>
            <a:ext cx="1276350" cy="5638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00652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AUA what's it all about ?</a:t>
            </a:r>
          </a:p>
        </p:txBody>
      </p:sp>
      <p:pic>
        <p:nvPicPr>
          <p:cNvPr id="4" name="Picture 3" descr="AUA Logo">
            <a:hlinkClick r:id="rId3"/>
            <a:extLst>
              <a:ext uri="{FF2B5EF4-FFF2-40B4-BE49-F238E27FC236}">
                <a16:creationId xmlns:a16="http://schemas.microsoft.com/office/drawing/2014/main" id="{D2241DFB-1237-8B48-8329-A794FEEBFD1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4539" y="5445224"/>
            <a:ext cx="1276350" cy="56388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E09EC-2D25-82B9-103C-27A3EEBA0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1400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5400" dirty="0">
                <a:solidFill>
                  <a:schemeClr val="accent1"/>
                </a:solidFill>
              </a:rPr>
              <a:t>CONNECT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rgbClr val="25A69D"/>
                </a:solidFill>
              </a:rPr>
              <a:t>SUPPORTED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chemeClr val="accent6">
                    <a:lumMod val="75000"/>
                  </a:schemeClr>
                </a:solidFill>
              </a:rPr>
              <a:t>DEVELOPED</a:t>
            </a:r>
          </a:p>
        </p:txBody>
      </p:sp>
    </p:spTree>
    <p:extLst>
      <p:ext uri="{BB962C8B-B14F-4D97-AF65-F5344CB8AC3E}">
        <p14:creationId xmlns:p14="http://schemas.microsoft.com/office/powerpoint/2010/main" val="1956552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Networking at conference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70000" lnSpcReduction="20000"/>
          </a:bodyPr>
          <a:lstStyle/>
          <a:p>
            <a:pPr>
              <a:buClr>
                <a:srgbClr val="7030A0"/>
              </a:buClr>
              <a:buFont typeface="Wingdings" pitchFamily="2" charset="2"/>
              <a:buChar char="§"/>
            </a:pPr>
            <a:r>
              <a:rPr lang="en-GB" sz="4100" dirty="0"/>
              <a:t>Utilise the list of attendees</a:t>
            </a:r>
          </a:p>
          <a:p>
            <a:pPr>
              <a:buClr>
                <a:srgbClr val="7030A0"/>
              </a:buClr>
              <a:buFont typeface="Wingdings" pitchFamily="2" charset="2"/>
              <a:buChar char="§"/>
            </a:pPr>
            <a:r>
              <a:rPr lang="en-GB" sz="4100" dirty="0"/>
              <a:t>Speak with 2 new people during each break/session</a:t>
            </a:r>
          </a:p>
          <a:p>
            <a:pPr>
              <a:buClr>
                <a:srgbClr val="7030A0"/>
              </a:buClr>
              <a:buFont typeface="Wingdings" pitchFamily="2" charset="2"/>
              <a:buChar char="§"/>
            </a:pPr>
            <a:r>
              <a:rPr lang="en-GB" sz="4100" dirty="0"/>
              <a:t>"Meet the Networks"  The Network </a:t>
            </a:r>
            <a:r>
              <a:rPr lang="en-GB" sz="4100"/>
              <a:t>Coordinators have a </a:t>
            </a:r>
            <a:r>
              <a:rPr lang="en-GB" sz="4100" dirty="0"/>
              <a:t>stand in the main exhibition</a:t>
            </a:r>
          </a:p>
          <a:p>
            <a:pPr>
              <a:buClr>
                <a:srgbClr val="7030A0"/>
              </a:buClr>
              <a:buFont typeface="Wingdings" pitchFamily="2" charset="2"/>
              <a:buChar char="§"/>
            </a:pPr>
            <a:r>
              <a:rPr lang="en-GB" sz="4100" dirty="0"/>
              <a:t>Share you experiences, find some common ground</a:t>
            </a:r>
          </a:p>
          <a:p>
            <a:pPr>
              <a:buClr>
                <a:srgbClr val="7030A0"/>
              </a:buClr>
              <a:buFont typeface="Wingdings" pitchFamily="2" charset="2"/>
              <a:buChar char="§"/>
            </a:pPr>
            <a:r>
              <a:rPr lang="en-GB" sz="4100" dirty="0"/>
              <a:t>Connect on LinkedIn, Twitter etc..</a:t>
            </a:r>
          </a:p>
          <a:p>
            <a:pPr>
              <a:buClr>
                <a:srgbClr val="7030A0"/>
              </a:buClr>
              <a:buFont typeface="Wingdings" pitchFamily="2" charset="2"/>
              <a:buChar char="§"/>
            </a:pPr>
            <a:r>
              <a:rPr lang="en-GB" sz="4100" dirty="0"/>
              <a:t>Work emails can wait, get to know people </a:t>
            </a:r>
          </a:p>
          <a:p>
            <a:pPr>
              <a:buClr>
                <a:srgbClr val="7030A0"/>
              </a:buClr>
              <a:buFont typeface="Wingdings" pitchFamily="2" charset="2"/>
              <a:buChar char="§"/>
            </a:pPr>
            <a:r>
              <a:rPr lang="en-GB" sz="4100" dirty="0"/>
              <a:t>Embrace the moment and foster new friendships</a:t>
            </a:r>
          </a:p>
          <a:p>
            <a:pPr>
              <a:buClr>
                <a:srgbClr val="7030A0"/>
              </a:buClr>
              <a:buFont typeface="Wingdings" pitchFamily="2" charset="2"/>
              <a:buChar char="§"/>
            </a:pPr>
            <a:r>
              <a:rPr lang="en-GB" sz="4100" dirty="0"/>
              <a:t>Keep in touch!</a:t>
            </a:r>
          </a:p>
          <a:p>
            <a:endParaRPr lang="en-US" dirty="0"/>
          </a:p>
        </p:txBody>
      </p:sp>
      <p:pic>
        <p:nvPicPr>
          <p:cNvPr id="4" name="Picture 3" descr="AUA Logo">
            <a:hlinkClick r:id="rId3"/>
            <a:extLst>
              <a:ext uri="{FF2B5EF4-FFF2-40B4-BE49-F238E27FC236}">
                <a16:creationId xmlns:a16="http://schemas.microsoft.com/office/drawing/2014/main" id="{C4845308-E381-454E-B270-9415F9CBD6AB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4539" y="5445224"/>
            <a:ext cx="1276350" cy="5638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94489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Networking at “home”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7030A0"/>
              </a:buClr>
              <a:buFont typeface="Wingdings" pitchFamily="2" charset="2"/>
              <a:buChar char="§"/>
            </a:pPr>
            <a:r>
              <a:rPr lang="en-US" dirty="0"/>
              <a:t>Use the AUA to build your networks</a:t>
            </a:r>
          </a:p>
          <a:p>
            <a:pPr>
              <a:buClr>
                <a:srgbClr val="7030A0"/>
              </a:buClr>
              <a:buFont typeface="Wingdings" pitchFamily="2" charset="2"/>
              <a:buChar char="§"/>
            </a:pPr>
            <a:r>
              <a:rPr lang="en-US" dirty="0"/>
              <a:t>Post and comment on social networks</a:t>
            </a:r>
          </a:p>
          <a:p>
            <a:pPr>
              <a:buClr>
                <a:srgbClr val="7030A0"/>
              </a:buClr>
              <a:buFont typeface="Wingdings" pitchFamily="2" charset="2"/>
              <a:buChar char="§"/>
            </a:pPr>
            <a:r>
              <a:rPr lang="en-US" dirty="0"/>
              <a:t>Join some themed networks</a:t>
            </a:r>
          </a:p>
          <a:p>
            <a:pPr>
              <a:buClr>
                <a:srgbClr val="7030A0"/>
              </a:buClr>
              <a:buFont typeface="Wingdings" pitchFamily="2" charset="2"/>
              <a:buChar char="§"/>
            </a:pPr>
            <a:r>
              <a:rPr lang="en-US" dirty="0"/>
              <a:t>Go to local events</a:t>
            </a:r>
          </a:p>
          <a:p>
            <a:pPr>
              <a:buClr>
                <a:srgbClr val="7030A0"/>
              </a:buClr>
              <a:buFont typeface="Wingdings" pitchFamily="2" charset="2"/>
              <a:buChar char="§"/>
            </a:pPr>
            <a:r>
              <a:rPr lang="en-US" dirty="0"/>
              <a:t>Think about becoming an advocate or part of an AUA team within your own </a:t>
            </a:r>
            <a:r>
              <a:rPr lang="en-GB" dirty="0"/>
              <a:t>organisation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AUA Logo">
            <a:hlinkClick r:id="rId3"/>
            <a:extLst>
              <a:ext uri="{FF2B5EF4-FFF2-40B4-BE49-F238E27FC236}">
                <a16:creationId xmlns:a16="http://schemas.microsoft.com/office/drawing/2014/main" id="{7C950D57-F544-A449-B24A-F0308FB351E4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4539" y="5445224"/>
            <a:ext cx="1276350" cy="5638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5671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you can get from AUA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19088" lvl="1" indent="-309563">
              <a:buClr>
                <a:srgbClr val="7030A0"/>
              </a:buClr>
              <a:buFont typeface="Wingdings" pitchFamily="2" charset="2"/>
              <a:buChar char="§"/>
            </a:pPr>
            <a:r>
              <a:rPr lang="en-GB" dirty="0"/>
              <a:t>Personal and Professional Development</a:t>
            </a:r>
          </a:p>
          <a:p>
            <a:pPr lvl="1"/>
            <a:r>
              <a:rPr lang="en-GB" dirty="0"/>
              <a:t>Postgraduate Certificate in HE Management </a:t>
            </a:r>
          </a:p>
          <a:p>
            <a:pPr lvl="1"/>
            <a:r>
              <a:rPr lang="en-GB" dirty="0"/>
              <a:t>Continuing Professional Development</a:t>
            </a:r>
          </a:p>
          <a:p>
            <a:pPr lvl="1"/>
            <a:r>
              <a:rPr lang="en-GB" dirty="0"/>
              <a:t>Mentoring</a:t>
            </a:r>
          </a:p>
          <a:p>
            <a:pPr lvl="1"/>
            <a:r>
              <a:rPr lang="en-GB" dirty="0"/>
              <a:t>Study Tours</a:t>
            </a:r>
          </a:p>
          <a:p>
            <a:pPr>
              <a:buClr>
                <a:srgbClr val="7030A0"/>
              </a:buClr>
              <a:buFont typeface="Wingdings" pitchFamily="2" charset="2"/>
              <a:buChar char="§"/>
            </a:pPr>
            <a:r>
              <a:rPr lang="en-GB" sz="2800" dirty="0"/>
              <a:t>Network with colleagues within and between HEIs with regional and thematic groups</a:t>
            </a:r>
          </a:p>
          <a:p>
            <a:pPr>
              <a:buClr>
                <a:srgbClr val="7030A0"/>
              </a:buClr>
              <a:buFont typeface="Wingdings" pitchFamily="2" charset="2"/>
              <a:buChar char="§"/>
            </a:pPr>
            <a:r>
              <a:rPr lang="en-GB" sz="2800" dirty="0"/>
              <a:t>Have your passion for career development acknowledged via accredited membership and fellowship schemes (looks great on your CV!)</a:t>
            </a:r>
          </a:p>
        </p:txBody>
      </p:sp>
    </p:spTree>
    <p:extLst>
      <p:ext uri="{BB962C8B-B14F-4D97-AF65-F5344CB8AC3E}">
        <p14:creationId xmlns:p14="http://schemas.microsoft.com/office/powerpoint/2010/main" val="3177793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Professional Knowledge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Clr>
                <a:srgbClr val="FF9933"/>
              </a:buClr>
              <a:buNone/>
            </a:pPr>
            <a:endParaRPr lang="en-US" sz="2700" dirty="0"/>
          </a:p>
          <a:p>
            <a:pPr>
              <a:lnSpc>
                <a:spcPct val="90000"/>
              </a:lnSpc>
              <a:buClr>
                <a:srgbClr val="7030A0"/>
              </a:buClr>
              <a:buFont typeface="Wingdings" pitchFamily="2" charset="2"/>
              <a:buChar char="§"/>
            </a:pPr>
            <a:r>
              <a:rPr lang="en-US" sz="2700" dirty="0"/>
              <a:t>What do you need to know to do your job and for future opportunities?</a:t>
            </a:r>
          </a:p>
          <a:p>
            <a:pPr>
              <a:lnSpc>
                <a:spcPct val="90000"/>
              </a:lnSpc>
              <a:buClr>
                <a:srgbClr val="7030A0"/>
              </a:buClr>
              <a:buFont typeface="Wingdings" pitchFamily="2" charset="2"/>
              <a:buChar char="§"/>
            </a:pPr>
            <a:r>
              <a:rPr lang="en-US" sz="2700" dirty="0"/>
              <a:t>Where do you get that information?</a:t>
            </a:r>
          </a:p>
          <a:p>
            <a:pPr>
              <a:lnSpc>
                <a:spcPct val="90000"/>
              </a:lnSpc>
              <a:buClr>
                <a:srgbClr val="7030A0"/>
              </a:buClr>
              <a:buFont typeface="Wingdings" pitchFamily="2" charset="2"/>
              <a:buChar char="§"/>
            </a:pPr>
            <a:r>
              <a:rPr lang="en-US" sz="2700" dirty="0"/>
              <a:t>The AUA can be especially valuable in a context where knowledge is not necessarily easy to come by.</a:t>
            </a:r>
          </a:p>
          <a:p>
            <a:pPr>
              <a:lnSpc>
                <a:spcPct val="90000"/>
              </a:lnSpc>
              <a:buClr>
                <a:srgbClr val="7030A0"/>
              </a:buClr>
              <a:buFont typeface="Wingdings" pitchFamily="2" charset="2"/>
              <a:buChar char="§"/>
            </a:pPr>
            <a:r>
              <a:rPr lang="en-US" sz="2700" i="1" dirty="0">
                <a:solidFill>
                  <a:schemeClr val="bg1">
                    <a:lumMod val="85000"/>
                  </a:schemeClr>
                </a:solidFill>
              </a:rPr>
              <a:t>Thinking about your approach – Discuss with your neighbour.   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 descr="AUA Logo">
            <a:hlinkClick r:id="rId3"/>
            <a:extLst>
              <a:ext uri="{FF2B5EF4-FFF2-40B4-BE49-F238E27FC236}">
                <a16:creationId xmlns:a16="http://schemas.microsoft.com/office/drawing/2014/main" id="{EB882F16-9D10-F247-A186-88A89935875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4539" y="5445224"/>
            <a:ext cx="1276350" cy="5638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3654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Career preparation - some key aspects to consider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7030A0"/>
              </a:buClr>
              <a:buFont typeface="Wingdings" pitchFamily="2" charset="2"/>
              <a:buChar char="§"/>
            </a:pPr>
            <a:r>
              <a:rPr lang="en-GB" sz="2700" dirty="0"/>
              <a:t>Commitment to CPD, skills development and training (AUA, leadership programmes and internal/external events and conferences)</a:t>
            </a:r>
          </a:p>
          <a:p>
            <a:pPr>
              <a:lnSpc>
                <a:spcPct val="90000"/>
              </a:lnSpc>
              <a:buClr>
                <a:srgbClr val="7030A0"/>
              </a:buClr>
              <a:buFont typeface="Wingdings" pitchFamily="2" charset="2"/>
              <a:buChar char="§"/>
            </a:pPr>
            <a:r>
              <a:rPr lang="en-GB" sz="2700" dirty="0"/>
              <a:t>Engagement with the wider agendas in the sector</a:t>
            </a:r>
          </a:p>
          <a:p>
            <a:pPr>
              <a:lnSpc>
                <a:spcPct val="90000"/>
              </a:lnSpc>
              <a:buClr>
                <a:srgbClr val="7030A0"/>
              </a:buClr>
              <a:buFont typeface="Wingdings" pitchFamily="2" charset="2"/>
              <a:buChar char="§"/>
            </a:pPr>
            <a:r>
              <a:rPr lang="en-GB" sz="2700" dirty="0"/>
              <a:t>Collaboration, Partnership and Networking </a:t>
            </a:r>
          </a:p>
          <a:p>
            <a:pPr>
              <a:lnSpc>
                <a:spcPct val="90000"/>
              </a:lnSpc>
              <a:buClr>
                <a:srgbClr val="7030A0"/>
              </a:buClr>
              <a:buFont typeface="Wingdings" pitchFamily="2" charset="2"/>
              <a:buChar char="§"/>
            </a:pPr>
            <a:r>
              <a:rPr lang="en-GB" sz="2700" dirty="0"/>
              <a:t>Constructive engagement with academic staff</a:t>
            </a:r>
          </a:p>
          <a:p>
            <a:pPr>
              <a:lnSpc>
                <a:spcPct val="90000"/>
              </a:lnSpc>
              <a:buClr>
                <a:srgbClr val="7030A0"/>
              </a:buClr>
              <a:buFont typeface="Wingdings" pitchFamily="2" charset="2"/>
              <a:buChar char="§"/>
            </a:pPr>
            <a:r>
              <a:rPr lang="en-GB" sz="2700" dirty="0"/>
              <a:t>Always be student focused and remember the purpose of higher education </a:t>
            </a:r>
          </a:p>
          <a:p>
            <a:pPr>
              <a:lnSpc>
                <a:spcPct val="90000"/>
              </a:lnSpc>
              <a:buClr>
                <a:srgbClr val="7030A0"/>
              </a:buClr>
              <a:buFont typeface="Wingdings" pitchFamily="2" charset="2"/>
              <a:buChar char="§"/>
            </a:pPr>
            <a:r>
              <a:rPr lang="en-GB" sz="2700" dirty="0"/>
              <a:t>Embracing change and continuous improvement</a:t>
            </a:r>
          </a:p>
          <a:p>
            <a:pPr>
              <a:lnSpc>
                <a:spcPct val="90000"/>
              </a:lnSpc>
              <a:buClr>
                <a:srgbClr val="7030A0"/>
              </a:buClr>
              <a:buFont typeface="Wingdings" pitchFamily="2" charset="2"/>
              <a:buChar char="§"/>
            </a:pPr>
            <a:r>
              <a:rPr lang="en-GB" sz="2700" dirty="0"/>
              <a:t>Reflect on performance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n-GB" sz="2700" dirty="0"/>
          </a:p>
          <a:p>
            <a:endParaRPr lang="en-GB" dirty="0"/>
          </a:p>
        </p:txBody>
      </p:sp>
      <p:pic>
        <p:nvPicPr>
          <p:cNvPr id="4" name="Picture 3" descr="AUA Logo">
            <a:hlinkClick r:id="rId3"/>
            <a:extLst>
              <a:ext uri="{FF2B5EF4-FFF2-40B4-BE49-F238E27FC236}">
                <a16:creationId xmlns:a16="http://schemas.microsoft.com/office/drawing/2014/main" id="{B18350B3-49D8-FA40-B63D-4653D742374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0794" y="5689128"/>
            <a:ext cx="1276350" cy="5638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4883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sting xmlns="8ab94361-c2d7-4816-a1ed-58ad3f25b6a4" xsi:nil="true"/>
    <TaxCatchAll xmlns="440f454b-a57c-4429-8fe6-db0ad54cc127" xsi:nil="true"/>
    <lcf76f155ced4ddcb4097134ff3c332f xmlns="8ab94361-c2d7-4816-a1ed-58ad3f25b6a4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FD986C3D1FAA47A3F5AD4FBFA89A49" ma:contentTypeVersion="18" ma:contentTypeDescription="Create a new document." ma:contentTypeScope="" ma:versionID="b88fa740bba92d1d98006334aede4777">
  <xsd:schema xmlns:xsd="http://www.w3.org/2001/XMLSchema" xmlns:xs="http://www.w3.org/2001/XMLSchema" xmlns:p="http://schemas.microsoft.com/office/2006/metadata/properties" xmlns:ns2="8ab94361-c2d7-4816-a1ed-58ad3f25b6a4" xmlns:ns3="440f454b-a57c-4429-8fe6-db0ad54cc127" targetNamespace="http://schemas.microsoft.com/office/2006/metadata/properties" ma:root="true" ma:fieldsID="f3d4cc62f5e212a887646b855e876324" ns2:_="" ns3:_="">
    <xsd:import namespace="8ab94361-c2d7-4816-a1ed-58ad3f25b6a4"/>
    <xsd:import namespace="440f454b-a57c-4429-8fe6-db0ad54cc12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Testing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b94361-c2d7-4816-a1ed-58ad3f25b6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Testing" ma:index="10" nillable="true" ma:displayName="Testing" ma:internalName="Testing">
      <xsd:simpleType>
        <xsd:restriction base="dms:Text">
          <xsd:maxLength value="255"/>
        </xsd:restriction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501e288f-5fbb-4de5-824b-c61c796cc81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0f454b-a57c-4429-8fe6-db0ad54cc12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21307623-6dbd-41f4-b525-5c9889f4beb5}" ma:internalName="TaxCatchAll" ma:showField="CatchAllData" ma:web="440f454b-a57c-4429-8fe6-db0ad54cc12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B912D43-FB3C-4A71-A1F2-96347B30FA0C}">
  <ds:schemaRefs>
    <ds:schemaRef ds:uri="http://schemas.microsoft.com/office/2006/metadata/properties"/>
    <ds:schemaRef ds:uri="http://schemas.microsoft.com/office/infopath/2007/PartnerControls"/>
    <ds:schemaRef ds:uri="8ab94361-c2d7-4816-a1ed-58ad3f25b6a4"/>
    <ds:schemaRef ds:uri="440f454b-a57c-4429-8fe6-db0ad54cc127"/>
  </ds:schemaRefs>
</ds:datastoreItem>
</file>

<file path=customXml/itemProps2.xml><?xml version="1.0" encoding="utf-8"?>
<ds:datastoreItem xmlns:ds="http://schemas.openxmlformats.org/officeDocument/2006/customXml" ds:itemID="{0EA63DEC-CB14-4EB2-B8BA-1651C49625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b94361-c2d7-4816-a1ed-58ad3f25b6a4"/>
    <ds:schemaRef ds:uri="440f454b-a57c-4429-8fe6-db0ad54cc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61F2498-73BB-40CA-BA4D-B49674765A0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559</Words>
  <Application>Microsoft Office PowerPoint</Application>
  <PresentationFormat>On-screen Show (4:3)</PresentationFormat>
  <Paragraphs>100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Roboto bold</vt:lpstr>
      <vt:lpstr>Wingdings</vt:lpstr>
      <vt:lpstr>Office Theme</vt:lpstr>
      <vt:lpstr>PowerPoint Presentation</vt:lpstr>
      <vt:lpstr>PowerPoint Presentation</vt:lpstr>
      <vt:lpstr>Aims of the Session</vt:lpstr>
      <vt:lpstr>The AUA what's it all about ?</vt:lpstr>
      <vt:lpstr>Networking at conference </vt:lpstr>
      <vt:lpstr>Networking at “home”</vt:lpstr>
      <vt:lpstr>What you can get from AUA</vt:lpstr>
      <vt:lpstr>Professional Knowledge</vt:lpstr>
      <vt:lpstr>Career preparation - some key aspects to consider</vt:lpstr>
      <vt:lpstr>Plan your development</vt:lpstr>
      <vt:lpstr>PowerPoint Presentation</vt:lpstr>
    </vt:vector>
  </TitlesOfParts>
  <Company>University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Kimberley Mellor</dc:creator>
  <cp:lastModifiedBy>Chynna-Lea Taylor</cp:lastModifiedBy>
  <cp:revision>39</cp:revision>
  <dcterms:created xsi:type="dcterms:W3CDTF">2016-09-14T13:31:17Z</dcterms:created>
  <dcterms:modified xsi:type="dcterms:W3CDTF">2023-06-30T14:49:03Z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0x010100F3FD986C3D1FAA47A3F5AD4FBFA89A49</vt:lpwstr>
  </property>
</Properties>
</file>