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9" r:id="rId5"/>
    <p:sldId id="261" r:id="rId6"/>
    <p:sldId id="268" r:id="rId7"/>
    <p:sldId id="262" r:id="rId8"/>
    <p:sldId id="265" r:id="rId9"/>
    <p:sldId id="263" r:id="rId10"/>
    <p:sldId id="267" r:id="rId11"/>
    <p:sldId id="264" r:id="rId12"/>
    <p:sldId id="266" r:id="rId13"/>
    <p:sldId id="270" r:id="rId14"/>
    <p:sldId id="271" r:id="rId15"/>
  </p:sldIdLst>
  <p:sldSz cx="9906000" cy="6858000" type="A4"/>
  <p:notesSz cx="6808788" cy="9940925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278"/>
    <a:srgbClr val="565555"/>
    <a:srgbClr val="C6D8D3"/>
    <a:srgbClr val="98A4A5"/>
    <a:srgbClr val="B2475D"/>
    <a:srgbClr val="D0C855"/>
    <a:srgbClr val="BF8F48"/>
    <a:srgbClr val="BE904C"/>
    <a:srgbClr val="7B7485"/>
    <a:srgbClr val="8EA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95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45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8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0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96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47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26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31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4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39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06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0A5-5957-4BB1-AAB8-FE380459EDDC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D1A0-CB4C-4E84-A842-ACA059674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43508"/>
            <a:ext cx="29734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Managing Self and Personal Skills </a:t>
            </a:r>
          </a:p>
          <a:p>
            <a:pPr algn="just"/>
            <a:endParaRPr lang="en-GB" sz="1100" dirty="0"/>
          </a:p>
          <a:p>
            <a:pPr algn="just"/>
            <a:r>
              <a:rPr lang="en-GB" sz="1200" dirty="0"/>
              <a:t>Being aware of own behaviour and mindful of how it impacts on others, enhancing personal skills to adapt professional practice accordingly</a:t>
            </a:r>
            <a:r>
              <a:rPr lang="en-GB" sz="1200" dirty="0" smtClean="0"/>
              <a:t>.</a:t>
            </a:r>
            <a:endParaRPr lang="en-GB" sz="1200" dirty="0"/>
          </a:p>
          <a:p>
            <a:pPr algn="just"/>
            <a:endParaRPr lang="en-GB" sz="1100" dirty="0"/>
          </a:p>
          <a:p>
            <a:pPr algn="ctr"/>
            <a:r>
              <a:rPr lang="en-GB" sz="2000" b="1" dirty="0"/>
              <a:t>SELF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009B9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5784" y="243508"/>
            <a:ext cx="296823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Managing Self and Personal Skills </a:t>
            </a:r>
          </a:p>
          <a:p>
            <a:pPr algn="just"/>
            <a:endParaRPr lang="en-GB" sz="1100" dirty="0"/>
          </a:p>
          <a:p>
            <a:pPr algn="just"/>
            <a:r>
              <a:rPr lang="en-GB" sz="1200" dirty="0"/>
              <a:t>Being aware of own behaviour and mindful of how it impacts on others, enhancing personal skills to adapt professional practice accordingly</a:t>
            </a:r>
            <a:r>
              <a:rPr lang="en-GB" sz="1200" dirty="0" smtClean="0"/>
              <a:t>.</a:t>
            </a:r>
            <a:endParaRPr lang="en-GB" sz="1200" dirty="0"/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OTHERS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009B9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1" y="256298"/>
            <a:ext cx="29682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Managing Self and Personal Skills </a:t>
            </a:r>
          </a:p>
          <a:p>
            <a:pPr algn="just"/>
            <a:endParaRPr lang="en-GB" sz="1100" dirty="0"/>
          </a:p>
          <a:p>
            <a:pPr algn="just"/>
            <a:r>
              <a:rPr lang="en-GB" sz="1200" dirty="0"/>
              <a:t>Being aware of own behaviour and mindful of how it impacts on others, enhancing personal skills to adapt professional practice accordingly</a:t>
            </a:r>
            <a:r>
              <a:rPr lang="en-GB" sz="1200" dirty="0" smtClean="0"/>
              <a:t>.</a:t>
            </a:r>
            <a:endParaRPr lang="en-GB" sz="1200" dirty="0"/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009B9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5" y="3537075"/>
            <a:ext cx="29734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Managing Self and Personal Skills </a:t>
            </a:r>
          </a:p>
          <a:p>
            <a:pPr algn="just"/>
            <a:endParaRPr lang="en-GB" sz="1100" dirty="0"/>
          </a:p>
          <a:p>
            <a:pPr algn="just"/>
            <a:r>
              <a:rPr lang="en-GB" sz="1200" dirty="0"/>
              <a:t>Being aware of own behaviour and mindful of how it impacts on others, enhancing personal skills to adapt professional practice accordingly</a:t>
            </a:r>
            <a:r>
              <a:rPr lang="en-GB" sz="1200" dirty="0" smtClean="0"/>
              <a:t>.</a:t>
            </a:r>
            <a:endParaRPr lang="en-GB" sz="1200" dirty="0"/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INDICATORS FOR DEVELOPMENT</a:t>
            </a:r>
            <a:endParaRPr lang="en-GB" sz="2000" dirty="0"/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009B9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54864" y="3537164"/>
            <a:ext cx="29734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Delivering Excellent Service</a:t>
            </a:r>
          </a:p>
          <a:p>
            <a:pPr algn="ctr"/>
            <a:endParaRPr lang="en-GB" sz="1200" b="1" dirty="0"/>
          </a:p>
          <a:p>
            <a:pPr algn="just"/>
            <a:r>
              <a:rPr lang="en-GB" sz="1200" dirty="0" smtClean="0"/>
              <a:t>Providing the best quality service to external and internal clients. Building genuine and open long-term relationships in order to drive up service standards.</a:t>
            </a:r>
          </a:p>
          <a:p>
            <a:pPr algn="ctr"/>
            <a:endParaRPr lang="en-GB" sz="1100" dirty="0"/>
          </a:p>
          <a:p>
            <a:pPr algn="ctr"/>
            <a:r>
              <a:rPr lang="en-GB" sz="2000" b="1" dirty="0"/>
              <a:t>SELF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68A2A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02877" y="3537075"/>
            <a:ext cx="29734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Delivering Excellent Service</a:t>
            </a:r>
          </a:p>
          <a:p>
            <a:pPr algn="ctr"/>
            <a:endParaRPr lang="en-GB" sz="1200" b="1" dirty="0" smtClean="0"/>
          </a:p>
          <a:p>
            <a:pPr algn="just"/>
            <a:r>
              <a:rPr lang="en-GB" sz="1200" dirty="0" smtClean="0"/>
              <a:t>Providing the best quality service to external and internal clients. Building genuine and open long-term relationships in order to drive up service standards.</a:t>
            </a: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OTHERS</a:t>
            </a:r>
            <a:endParaRPr lang="en-GB" sz="2000" dirty="0"/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68A2A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6892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Supporting succession planning by identifying and developing colleagues with high potential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Supporting others to undertake alternative duties, short-term secondments etc.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Encouraging others to contribute to institutional-level activity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Identifying the changing needs of the organisation and incorporating these into own and others’ development plans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Giving praise for work well done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Making time to think about the development of colleagues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Encouraging and supporting others to capture their learning and identify how it can be applied to improve individual and </a:t>
            </a:r>
            <a:r>
              <a:rPr lang="en-GB" sz="1080" dirty="0" smtClean="0">
                <a:solidFill>
                  <a:prstClr val="black"/>
                </a:solidFill>
              </a:rPr>
              <a:t>team performance</a:t>
            </a:r>
            <a:endParaRPr lang="en-GB" sz="1080" dirty="0">
              <a:solidFill>
                <a:prstClr val="black"/>
              </a:solidFill>
            </a:endParaRP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Ensuring equal access </a:t>
            </a:r>
            <a:r>
              <a:rPr lang="en-GB" sz="1080" dirty="0" smtClean="0">
                <a:solidFill>
                  <a:prstClr val="black"/>
                </a:solidFill>
              </a:rPr>
              <a:t>to development </a:t>
            </a:r>
            <a:r>
              <a:rPr lang="en-GB" sz="1080" dirty="0">
                <a:solidFill>
                  <a:prstClr val="black"/>
                </a:solidFill>
              </a:rPr>
              <a:t>opportunities for all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Using delegation as an opportunity to develop others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Empowering others by locating decision making at the lowest possible appropriate level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Providing creative </a:t>
            </a:r>
            <a:r>
              <a:rPr lang="en-GB" sz="1080" dirty="0" smtClean="0">
                <a:solidFill>
                  <a:prstClr val="black"/>
                </a:solidFill>
              </a:rPr>
              <a:t>work opportunities </a:t>
            </a:r>
            <a:r>
              <a:rPr lang="en-GB" sz="1080" dirty="0">
                <a:solidFill>
                  <a:prstClr val="black"/>
                </a:solidFill>
              </a:rPr>
              <a:t>to stretch </a:t>
            </a:r>
            <a:r>
              <a:rPr lang="en-GB" sz="1080" dirty="0" smtClean="0">
                <a:solidFill>
                  <a:prstClr val="black"/>
                </a:solidFill>
              </a:rPr>
              <a:t>and develop </a:t>
            </a:r>
            <a:r>
              <a:rPr lang="en-GB" sz="1080" dirty="0">
                <a:solidFill>
                  <a:prstClr val="black"/>
                </a:solidFill>
              </a:rPr>
              <a:t>colleagues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Encouraging others to learn from mistakes without blame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Encouraging colleagues to take calculated risks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80" dirty="0">
                <a:solidFill>
                  <a:prstClr val="black"/>
                </a:solidFill>
              </a:rPr>
              <a:t>Coaching and mentoring others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Co-operating willingly to support the achievement of team goals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Using understanding of other people’s perspectives to help reach agreement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Sharing information and keeping others informed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Recognising and respecting the roles, responsibilities, interests and concerns of colleagues and stakeholders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Proposing and negotiating win-win solutions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Giving constructive feedback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Enabling and encouraging people to express their views and ask questions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Surfacing conflicts early so that they may be addressed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that working arrangements, resources and processes respond to different needs, abilities, values and ways of working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Using </a:t>
            </a:r>
            <a:r>
              <a:rPr lang="en-GB" sz="1100" dirty="0">
                <a:solidFill>
                  <a:prstClr val="black"/>
                </a:solidFill>
              </a:rPr>
              <a:t>all situations as potential learning opportunities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Devoting time to own development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Making time to reflect upon own performance and learning on an ongoing basis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Consciously applying learning to enhance everyday professional practice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Setting yourself ambitious and stretching development goals to continuously improve and maintain high performance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Engaging in formal and informal learning and development activities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Engaging positively with appraisal processes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Seeking, accepting and learning from feedback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Providing constructive feedback to colleagues at all </a:t>
            </a:r>
            <a:r>
              <a:rPr lang="en-GB" sz="1100" dirty="0" smtClean="0">
                <a:solidFill>
                  <a:prstClr val="black"/>
                </a:solidFill>
              </a:rPr>
              <a:t>levels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Proactively developing productive working relationships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Monitoring and reviewing </a:t>
            </a:r>
            <a:r>
              <a:rPr lang="en-GB" sz="1100" dirty="0" smtClean="0">
                <a:solidFill>
                  <a:prstClr val="black"/>
                </a:solidFill>
              </a:rPr>
              <a:t>the effectiveness </a:t>
            </a:r>
            <a:r>
              <a:rPr lang="en-GB" sz="1100" dirty="0">
                <a:solidFill>
                  <a:prstClr val="black"/>
                </a:solidFill>
              </a:rPr>
              <a:t>of </a:t>
            </a:r>
            <a:r>
              <a:rPr lang="en-GB" sz="1100" dirty="0" smtClean="0">
                <a:solidFill>
                  <a:prstClr val="black"/>
                </a:solidFill>
              </a:rPr>
              <a:t>working relationships</a:t>
            </a:r>
            <a:endParaRPr lang="en-GB" sz="11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Interacting with others in ways that add value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Demonstrating that you </a:t>
            </a:r>
            <a:r>
              <a:rPr lang="en-GB" sz="1100" dirty="0" smtClean="0">
                <a:solidFill>
                  <a:prstClr val="black"/>
                </a:solidFill>
              </a:rPr>
              <a:t>value differences </a:t>
            </a:r>
            <a:r>
              <a:rPr lang="en-GB" sz="1100" dirty="0">
                <a:solidFill>
                  <a:prstClr val="black"/>
                </a:solidFill>
              </a:rPr>
              <a:t>in people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Having a good grasp of where your responsibility ends and that of others begins</a:t>
            </a:r>
            <a:endParaRPr lang="en-GB" sz="11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Presenting </a:t>
            </a:r>
            <a:r>
              <a:rPr lang="en-GB" sz="1100" dirty="0">
                <a:solidFill>
                  <a:prstClr val="black"/>
                </a:solidFill>
              </a:rPr>
              <a:t>own opinions and the interests of those you </a:t>
            </a:r>
            <a:r>
              <a:rPr lang="en-GB" sz="1100" dirty="0" smtClean="0">
                <a:solidFill>
                  <a:prstClr val="black"/>
                </a:solidFill>
              </a:rPr>
              <a:t>are representing </a:t>
            </a:r>
            <a:r>
              <a:rPr lang="en-GB" sz="1100" dirty="0">
                <a:solidFill>
                  <a:prstClr val="black"/>
                </a:solidFill>
              </a:rPr>
              <a:t>at meetings in </a:t>
            </a:r>
            <a:r>
              <a:rPr lang="en-GB" sz="1100" dirty="0" smtClean="0">
                <a:solidFill>
                  <a:prstClr val="black"/>
                </a:solidFill>
              </a:rPr>
              <a:t>a convincing </a:t>
            </a:r>
            <a:r>
              <a:rPr lang="en-GB" sz="1100" dirty="0">
                <a:solidFill>
                  <a:prstClr val="black"/>
                </a:solidFill>
              </a:rPr>
              <a:t>way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Establishing rapport to improve working relationships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Seeking out opportunities </a:t>
            </a:r>
            <a:r>
              <a:rPr lang="en-GB" sz="1100" dirty="0" smtClean="0">
                <a:solidFill>
                  <a:prstClr val="black"/>
                </a:solidFill>
              </a:rPr>
              <a:t>for collaborative </a:t>
            </a:r>
            <a:r>
              <a:rPr lang="en-GB" sz="1100" dirty="0">
                <a:solidFill>
                  <a:prstClr val="black"/>
                </a:solidFill>
              </a:rPr>
              <a:t>working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Failing </a:t>
            </a:r>
            <a:r>
              <a:rPr lang="en-GB" sz="1100" dirty="0">
                <a:solidFill>
                  <a:prstClr val="black"/>
                </a:solidFill>
              </a:rPr>
              <a:t>to invest in own and others’ development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Blocking the progress of high potential colleagues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Believing that ‘development’ equals ‘training’ and not engaging with informal development opportunities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intolerant of mistakes and apportioning blame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Focusing on others’ weaknesses rather than their </a:t>
            </a:r>
            <a:r>
              <a:rPr lang="en-GB" sz="1100" dirty="0" smtClean="0">
                <a:solidFill>
                  <a:prstClr val="black"/>
                </a:solidFill>
              </a:rPr>
              <a:t>strengths</a:t>
            </a:r>
            <a:endParaRPr lang="en-GB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09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53210"/>
            <a:ext cx="297346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Working together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Working collaboratively with others in order to achieve objectives. Recognising and valuing the different contributions people bring to this process. </a:t>
            </a:r>
            <a:endParaRPr lang="en-GB" sz="1400" dirty="0">
              <a:solidFill>
                <a:prstClr val="black"/>
              </a:solidFill>
            </a:endParaRP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C6D8D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000" b="1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177" y="256105"/>
            <a:ext cx="296823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Working together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Working collaboratively with others in order to achieve objectives. Recognising and valuing the different contributions people bring to this process. </a:t>
            </a:r>
            <a:endParaRPr lang="en-GB" sz="1400" dirty="0">
              <a:solidFill>
                <a:prstClr val="black"/>
              </a:solidFill>
            </a:endParaRP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INDICATORS FOR DEVELOPMENT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C6D8D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000" b="1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4" y="253210"/>
            <a:ext cx="296823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Achieving </a:t>
            </a:r>
            <a:r>
              <a:rPr lang="en-GB" sz="1400" b="1" dirty="0" smtClean="0"/>
              <a:t>Results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Consistently meeting agreed objectives and success criteria. Taking personal responsibility for getting things done. </a:t>
            </a:r>
            <a:r>
              <a:rPr lang="en-GB" sz="1400" dirty="0"/>
              <a:t>	</a:t>
            </a:r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5655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6" y="3555899"/>
            <a:ext cx="297346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Achieving Results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Consistently meeting agreed objectives and success criteria. Taking personal responsibility for getting things done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en-GB" sz="1100" b="1" dirty="0">
              <a:solidFill>
                <a:prstClr val="black"/>
              </a:solidFill>
            </a:endParaRPr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OTHERS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5655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5784" y="3555899"/>
            <a:ext cx="296823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Achieving Results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Consistently meeting agreed objectives and success criteria. Taking personal responsibility for getting things done.</a:t>
            </a:r>
          </a:p>
          <a:p>
            <a:pPr algn="ctr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5655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1363" y="3546075"/>
            <a:ext cx="2968239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Achieving Results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Consistently meeting agreed objectives and success criteria. Taking personal responsibility for getting things done.</a:t>
            </a:r>
          </a:p>
          <a:p>
            <a:pPr algn="just"/>
            <a:endParaRPr lang="en-GB" sz="1100" dirty="0"/>
          </a:p>
          <a:p>
            <a:pPr lvl="0" algn="ctr"/>
            <a:r>
              <a:rPr lang="en-GB" sz="2000" b="1" dirty="0">
                <a:solidFill>
                  <a:prstClr val="black"/>
                </a:solidFill>
              </a:rPr>
              <a:t>INDICATOR FOR DEVELOPMENT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5655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1454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clear about your role and responsibilities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Planning and organising workloads to ensure that deadlines are met within resource constraints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Maintaining a high standard of work even when under pressure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resilient in the face of setbacks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Incorporating flexibility into plans and adjusting them in light of developments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Keeping track of a number of projects running simultaneously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Distinguishing between important and urgent tasks and prioritising effectively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knowledgeable about key players who will influence the work you do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Interrupting when others are speaking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‘Guarding’ information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Discouraging debate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Giving priority to own personal goals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Presenting other people’s ideas as your own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Believing that talking about things is the same as action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disorganised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Failing to see things through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Over-committing and not delivering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Working </a:t>
            </a:r>
            <a:r>
              <a:rPr lang="en-GB" sz="1100" dirty="0">
                <a:solidFill>
                  <a:prstClr val="black"/>
                </a:solidFill>
              </a:rPr>
              <a:t>across boundaries to develop relationships with other teams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Challenging inappropriate or exclusive practices/behaviour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Reflecting organisational values in dealing with people and conducting business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Building and sustaining collaborative relationships with other organisations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that your actions </a:t>
            </a:r>
            <a:r>
              <a:rPr lang="en-GB" sz="1100" dirty="0" smtClean="0">
                <a:solidFill>
                  <a:prstClr val="black"/>
                </a:solidFill>
              </a:rPr>
              <a:t>are aligned </a:t>
            </a:r>
            <a:r>
              <a:rPr lang="en-GB" sz="1100" dirty="0">
                <a:solidFill>
                  <a:prstClr val="black"/>
                </a:solidFill>
              </a:rPr>
              <a:t>with the </a:t>
            </a:r>
            <a:r>
              <a:rPr lang="en-GB" sz="1100" dirty="0" smtClean="0">
                <a:solidFill>
                  <a:prstClr val="black"/>
                </a:solidFill>
              </a:rPr>
              <a:t>organisation’s strategic </a:t>
            </a:r>
            <a:r>
              <a:rPr lang="en-GB" sz="1100" dirty="0">
                <a:solidFill>
                  <a:prstClr val="black"/>
                </a:solidFill>
              </a:rPr>
              <a:t>objectives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Saying ‘no’ to activities that are less important or do not fit with organisational priorities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Evaluating the success of projects and disseminating lessons that </a:t>
            </a:r>
            <a:r>
              <a:rPr lang="en-GB" sz="1100" dirty="0" smtClean="0">
                <a:solidFill>
                  <a:prstClr val="black"/>
                </a:solidFill>
              </a:rPr>
              <a:t>can be </a:t>
            </a:r>
            <a:r>
              <a:rPr lang="en-GB" sz="1100" dirty="0">
                <a:solidFill>
                  <a:prstClr val="black"/>
                </a:solidFill>
              </a:rPr>
              <a:t>learned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Taking time to celebrate successes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Winning support of key colleagues and other stakeholders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effective in gaining buy-in without having any </a:t>
            </a:r>
            <a:r>
              <a:rPr lang="en-GB" sz="1100" dirty="0" smtClean="0">
                <a:solidFill>
                  <a:prstClr val="black"/>
                </a:solidFill>
              </a:rPr>
              <a:t>direct authority</a:t>
            </a:r>
            <a:endParaRPr lang="en-GB" sz="11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Monitoring progress </a:t>
            </a:r>
            <a:r>
              <a:rPr lang="en-GB" sz="1100" dirty="0" smtClean="0">
                <a:solidFill>
                  <a:prstClr val="black"/>
                </a:solidFill>
              </a:rPr>
              <a:t>and providing </a:t>
            </a:r>
            <a:r>
              <a:rPr lang="en-GB" sz="1100" dirty="0">
                <a:solidFill>
                  <a:prstClr val="black"/>
                </a:solidFill>
              </a:rPr>
              <a:t>regular updates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Recognising others’ contribution to the achievement of </a:t>
            </a:r>
            <a:r>
              <a:rPr lang="en-GB" sz="1100" dirty="0" smtClean="0">
                <a:solidFill>
                  <a:prstClr val="black"/>
                </a:solidFill>
              </a:rPr>
              <a:t>objectives and </a:t>
            </a:r>
            <a:r>
              <a:rPr lang="en-GB" sz="1100" dirty="0">
                <a:solidFill>
                  <a:prstClr val="black"/>
                </a:solidFill>
              </a:rPr>
              <a:t>giving credit to others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Taking personal responsibility for delivering on commitments made to others</a:t>
            </a:r>
          </a:p>
        </p:txBody>
      </p:sp>
    </p:spTree>
    <p:extLst>
      <p:ext uri="{BB962C8B-B14F-4D97-AF65-F5344CB8AC3E}">
        <p14:creationId xmlns:p14="http://schemas.microsoft.com/office/powerpoint/2010/main" val="3332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rgbClr val="1A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23546" y="1053270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5" y="253210"/>
            <a:ext cx="1799412" cy="51733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3484356" y="1048307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785" y="248247"/>
            <a:ext cx="1799412" cy="517331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6739936" y="1062760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65" y="262700"/>
            <a:ext cx="1799412" cy="517331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23546" y="4353246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5" y="3553186"/>
            <a:ext cx="1799412" cy="517331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3484356" y="4334272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785" y="3534212"/>
            <a:ext cx="1799412" cy="51733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6739936" y="4335545"/>
            <a:ext cx="2936326" cy="1569660"/>
          </a:xfrm>
          <a:prstGeom prst="rect">
            <a:avLst/>
          </a:prstGeom>
          <a:solidFill>
            <a:srgbClr val="1A327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Wild </a:t>
            </a:r>
            <a:r>
              <a:rPr lang="en-GB" sz="3200" b="1" dirty="0" smtClean="0">
                <a:solidFill>
                  <a:schemeClr val="bg1"/>
                </a:solidFill>
              </a:rPr>
              <a:t>Card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lvl="0" algn="ctr"/>
            <a:r>
              <a:rPr lang="en-GB" sz="3200" b="1" dirty="0" smtClean="0">
                <a:solidFill>
                  <a:schemeClr val="bg1"/>
                </a:solidFill>
              </a:rPr>
              <a:t>LJMU’s Values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365" y="3535485"/>
            <a:ext cx="1799412" cy="51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58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5926" y="377097"/>
            <a:ext cx="29682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 smtClean="0"/>
              <a:t>Transformation</a:t>
            </a:r>
          </a:p>
          <a:p>
            <a:pPr lvl="0" algn="ctr"/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We believe in the power of education to drive transformation across social, cultural and economic boundaries.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0068" y="377097"/>
            <a:ext cx="296823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2800" b="1" dirty="0" smtClean="0"/>
              <a:t>Innovation</a:t>
            </a:r>
          </a:p>
          <a:p>
            <a:pPr algn="ctr" fontAlgn="base"/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>We are innovative and progressive with an entrepreneurial spirit; we think creatively about new ways to do things</a:t>
            </a:r>
            <a:r>
              <a:rPr lang="en-GB" b="1" dirty="0" smtClean="0"/>
              <a:t>.</a:t>
            </a:r>
            <a:endParaRPr lang="en-GB" b="1" dirty="0"/>
          </a:p>
        </p:txBody>
      </p:sp>
      <p:sp>
        <p:nvSpPr>
          <p:cNvPr id="16" name="Rectangle 15"/>
          <p:cNvSpPr/>
          <p:nvPr/>
        </p:nvSpPr>
        <p:spPr>
          <a:xfrm>
            <a:off x="210206" y="3773213"/>
            <a:ext cx="2968237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 smtClean="0"/>
              <a:t>Partnership</a:t>
            </a:r>
          </a:p>
          <a:p>
            <a:pPr lvl="0" algn="ctr"/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We believe that by working together in partnership we can achieve strong and lasting results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04211" y="377097"/>
            <a:ext cx="29682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 smtClean="0"/>
              <a:t>Excellence</a:t>
            </a:r>
          </a:p>
          <a:p>
            <a:pPr lvl="0" algn="ctr"/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We strive for the highest standards in everything we do.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0068" y="3773213"/>
            <a:ext cx="29682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 smtClean="0"/>
              <a:t>Leadership</a:t>
            </a:r>
          </a:p>
          <a:p>
            <a:pPr lvl="0" algn="ctr"/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We believe in leading the way, challenging convention and breaking new ground.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21367" y="3773212"/>
            <a:ext cx="296823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 smtClean="0"/>
              <a:t>Community</a:t>
            </a:r>
          </a:p>
          <a:p>
            <a:pPr lvl="0" algn="ctr"/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We believe in the power of sharing expertise, and of people coming together with a common purpose.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1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Applying personal skills appropriately to represent the organisation positively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Recognising personal accountability to the organisation through your work and interactions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Giving and receiving constructive feedback as part of normal day-to-day work activity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Developing and maintaining personal networks of contacts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own behaviour, words and actions support a commitment to equality of opportunity and diversity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Chairing meetings effectively, ensuring everyone has an opportunity to contribute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Getting the best from others through effective communication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Managing own response when faced with challenging situations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that own behaviours consistently </a:t>
            </a:r>
            <a:r>
              <a:rPr lang="en-GB" sz="1100" dirty="0" smtClean="0">
                <a:solidFill>
                  <a:prstClr val="black"/>
                </a:solidFill>
              </a:rPr>
              <a:t>provide a positive role model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Seeing things from your clients’ viewpoint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Listening, questioning and clarifying in order to understand your clients’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Using client feedback to drive improvements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Tailoring communication to meet clients’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Fostering a continuous improvement philosophy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Delivering consistent service standards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Being well prepared for meetings and presentations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Demonstrating an awareness of own values, motivations and emotions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Keeping up to date with what is happening in professional area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Having an enthusiastic and positive ‘can-do’ approach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Maintaining a healthy life balance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Speaking and writing by using clear succinct language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Showing consistency between words and actions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Being self-motivated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Accepting and demonstrating personal responsibility for health and safety, data protection and other compliance areas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Resolving problems quickly in a courteous and purposeful manner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systems and processes are kept up to date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Delivering what you promise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Setting appropriate boundaries and managing expectations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clear about where you can be flexible and where you cannot and why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up to date with best client service practice in the sector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Engaging positively with quality assessment processes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Talking or writing at inappropriate length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Focusing almost exclusively on own job or own department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Being consistently late for meetings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Missing deadlines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Reacting defensively to constructive feedback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Ignoring the views and suggestions of others</a:t>
            </a:r>
            <a:endParaRPr lang="en-GB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1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53210"/>
            <a:ext cx="297346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Delivering Excellent Service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Providing the best quality service to external and internal clients. Building genuine and open long-term relationships in order to drive up service standards.</a:t>
            </a: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68A2A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177" y="256105"/>
            <a:ext cx="296823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Delivering Excellent Service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Providing the best quality service to external and internal clients. Building genuine and open long-term relationships in order to drive up service standards.</a:t>
            </a: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INDICATORS FOR DEVELOPMENT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68A2A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4" y="253210"/>
            <a:ext cx="296823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Finding Solutions</a:t>
            </a:r>
          </a:p>
          <a:p>
            <a:pPr algn="ctr"/>
            <a:endParaRPr lang="en-GB" sz="1200" b="1" dirty="0"/>
          </a:p>
          <a:p>
            <a:pPr algn="just"/>
            <a:r>
              <a:rPr lang="en-GB" sz="1200" dirty="0" smtClean="0"/>
              <a:t>Taking a holistic view and working enthusiastically to analyse problems and develop workable solutions. Identifying opportunities for innovation.</a:t>
            </a:r>
            <a:endParaRPr lang="en-GB" sz="1200" dirty="0"/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8EA4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6" y="3555899"/>
            <a:ext cx="29734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Finding Solutions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Taking a holistic view and working enthusiastically to analyse problems and develop workable solutions. Identifying opportunities for innovation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  <a:endParaRPr lang="en-GB" sz="1200" dirty="0">
              <a:solidFill>
                <a:prstClr val="black"/>
              </a:solidFill>
            </a:endParaRPr>
          </a:p>
          <a:p>
            <a:pPr lvl="0" algn="ctr"/>
            <a:endParaRPr lang="en-GB" sz="1100" b="1" dirty="0">
              <a:solidFill>
                <a:prstClr val="black"/>
              </a:solidFill>
            </a:endParaRPr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OTHERS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8EA4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5784" y="3555899"/>
            <a:ext cx="296823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Finding Solutions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Taking a holistic view and working enthusiastically to analyse problems and develop workable solutions. Identifying opportunities for innovation.</a:t>
            </a:r>
          </a:p>
          <a:p>
            <a:pPr algn="ctr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8EA4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1363" y="3546075"/>
            <a:ext cx="296823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Finding Solutions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Taking a holistic view and working enthusiastically to analyse problems and develop workable solutions. Identifying opportunities for innovation.</a:t>
            </a:r>
          </a:p>
          <a:p>
            <a:pPr algn="just"/>
            <a:endParaRPr lang="en-GB" sz="1100" dirty="0"/>
          </a:p>
          <a:p>
            <a:pPr lvl="0" algn="ctr"/>
            <a:r>
              <a:rPr lang="en-GB" sz="2000" b="1" dirty="0">
                <a:solidFill>
                  <a:prstClr val="black"/>
                </a:solidFill>
              </a:rPr>
              <a:t>INDICATOR FOR DEVELOPMENT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8EA4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7189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Taking time to understand and diagnose problems by considering the whole picture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Not always seeking perfection at the expense of a timely solution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Spotting an opportunity and taking action to do something about 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Working proactively and taking initiatives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Suggesting and trying out new approaches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Identifying risks and considering consequences of failure in advance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Balancing new ideas with tried and tested solutions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Making decisions and taking responsibility for them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Overuse of organisational jargon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Adopting a ‘one size fits all’ approach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Hiding behind rules and regulations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Providing anonymous service by withholding name or contact details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Ignoring client feedback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Abdicating responsibility for resolving issues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Doing things the way they have always been done without reviewing them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Going for the ‘easy’ solution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Overlooking the potential repercussions of setting precedents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Putting obstacles in the way of innovation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Failing to acknowledge or consider solutions proposed by others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Defining </a:t>
            </a:r>
            <a:r>
              <a:rPr lang="en-GB" sz="1100" dirty="0">
                <a:solidFill>
                  <a:prstClr val="black"/>
                </a:solidFill>
              </a:rPr>
              <a:t>excellent service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Interpreting rules and regulations flexibly to balance client and organisational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Consistently giving positive messages about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open to and applying good practice and fresh ideas from inside and outside </a:t>
            </a:r>
            <a:r>
              <a:rPr lang="en-GB" sz="1100" dirty="0" smtClean="0">
                <a:solidFill>
                  <a:prstClr val="black"/>
                </a:solidFill>
              </a:rPr>
              <a:t>the organisation</a:t>
            </a:r>
            <a:endParaRPr lang="en-GB" sz="11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Exercising judgement in line with organisational strategy and priorities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Actively seeking new ideas and approaches from outside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Identifying and </a:t>
            </a:r>
            <a:r>
              <a:rPr lang="en-GB" sz="1100" dirty="0" smtClean="0">
                <a:solidFill>
                  <a:prstClr val="black"/>
                </a:solidFill>
              </a:rPr>
              <a:t>pursuing opportunities </a:t>
            </a:r>
            <a:r>
              <a:rPr lang="en-GB" sz="1100" dirty="0">
                <a:solidFill>
                  <a:prstClr val="black"/>
                </a:solidFill>
              </a:rPr>
              <a:t>to work </a:t>
            </a:r>
            <a:r>
              <a:rPr lang="en-GB" sz="1100" dirty="0" smtClean="0">
                <a:solidFill>
                  <a:prstClr val="black"/>
                </a:solidFill>
              </a:rPr>
              <a:t>in partnership </a:t>
            </a:r>
            <a:r>
              <a:rPr lang="en-GB" sz="1100" dirty="0">
                <a:solidFill>
                  <a:prstClr val="black"/>
                </a:solidFill>
              </a:rPr>
              <a:t>with </a:t>
            </a:r>
            <a:r>
              <a:rPr lang="en-GB" sz="1100" dirty="0" smtClean="0">
                <a:solidFill>
                  <a:prstClr val="black"/>
                </a:solidFill>
              </a:rPr>
              <a:t>external organisations </a:t>
            </a:r>
            <a:r>
              <a:rPr lang="en-GB" sz="1100" dirty="0">
                <a:solidFill>
                  <a:prstClr val="black"/>
                </a:solidFill>
              </a:rPr>
              <a:t>to generate and develop ideas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Supporting </a:t>
            </a:r>
            <a:r>
              <a:rPr lang="en-GB" sz="1100" dirty="0">
                <a:solidFill>
                  <a:prstClr val="black"/>
                </a:solidFill>
              </a:rPr>
              <a:t>others to find their own solutions rather than giving all the answers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Fostering a culture which encourages people to take acceptable risks in pursuing innovation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Coaching and guiding others in developing and implementing innovative solutions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Sharing learning and experience to facilitate others’ decision making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Seeking input from others to develop team solutions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Championing business cases and plans for ideas submitted by members of the team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Encouraging and developing the creativity of others and recruiting and selecting creative people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Giving people the space and freedom to be </a:t>
            </a:r>
            <a:r>
              <a:rPr lang="en-GB" sz="1100" dirty="0" smtClean="0">
                <a:solidFill>
                  <a:prstClr val="black"/>
                </a:solidFill>
              </a:rPr>
              <a:t>creative</a:t>
            </a:r>
            <a:endParaRPr lang="en-GB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32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53210"/>
            <a:ext cx="29734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Embracing </a:t>
            </a:r>
            <a:r>
              <a:rPr lang="en-GB" sz="1400" b="1" dirty="0" smtClean="0">
                <a:solidFill>
                  <a:prstClr val="black"/>
                </a:solidFill>
              </a:rPr>
              <a:t>Change</a:t>
            </a:r>
          </a:p>
          <a:p>
            <a:pPr lvl="0" algn="ctr"/>
            <a:endParaRPr lang="en-GB" sz="1200" dirty="0" smtClean="0">
              <a:solidFill>
                <a:prstClr val="black"/>
              </a:solidFill>
            </a:endParaRPr>
          </a:p>
          <a:p>
            <a:pPr lvl="0" algn="just"/>
            <a:r>
              <a:rPr lang="en-GB" sz="1200" dirty="0" smtClean="0">
                <a:solidFill>
                  <a:prstClr val="black"/>
                </a:solidFill>
              </a:rPr>
              <a:t>Being </a:t>
            </a:r>
            <a:r>
              <a:rPr lang="en-GB" sz="1200" dirty="0">
                <a:solidFill>
                  <a:prstClr val="black"/>
                </a:solidFill>
              </a:rPr>
              <a:t>open to and engaging with new ideas and ways of working. Adjusting to unfamiliar situations, shifting demands and changing roles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</a:p>
          <a:p>
            <a:pPr lvl="0" algn="ctr"/>
            <a:endParaRPr lang="en-GB" sz="1200" dirty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7B74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177" y="256105"/>
            <a:ext cx="29682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Embracing Change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Being open to and engaging with new ideas and ways of working. Adjusting to unfamiliar situations, shifting demands and changing roles.</a:t>
            </a: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OTHERS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7B74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4" y="253210"/>
            <a:ext cx="296823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Embracing Change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Being open to and engaging with new ideas and ways of working. Adjusting to unfamiliar situations, shifting demands and changing roles.</a:t>
            </a:r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7B74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6" y="3555899"/>
            <a:ext cx="297346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Embracing Change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Being open to and engaging with new ideas and ways of working. Adjusting to unfamiliar situations, shifting demands and changing roles.</a:t>
            </a:r>
          </a:p>
          <a:p>
            <a:pPr lvl="0" algn="ctr"/>
            <a:endParaRPr lang="en-GB" sz="1100" b="1" dirty="0">
              <a:solidFill>
                <a:prstClr val="black"/>
              </a:solidFill>
            </a:endParaRPr>
          </a:p>
          <a:p>
            <a:pPr lvl="0" algn="ctr"/>
            <a:r>
              <a:rPr lang="en-GB" sz="2000" b="1" dirty="0">
                <a:solidFill>
                  <a:prstClr val="black"/>
                </a:solidFill>
              </a:rPr>
              <a:t>INDICATOR FOR DEVELOPMENT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7B74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5784" y="3555899"/>
            <a:ext cx="296823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Using Resources </a:t>
            </a:r>
            <a:r>
              <a:rPr lang="en-GB" sz="1400" b="1" dirty="0" smtClean="0"/>
              <a:t>Effectively</a:t>
            </a:r>
          </a:p>
          <a:p>
            <a:endParaRPr lang="en-GB" sz="1200" dirty="0"/>
          </a:p>
          <a:p>
            <a:pPr algn="just"/>
            <a:r>
              <a:rPr lang="en-GB" sz="1200" dirty="0"/>
              <a:t>Identifying and making the most productive use of resources including people, time, information, networks and budgets. </a:t>
            </a:r>
            <a:endParaRPr lang="en-GB" sz="1400" dirty="0"/>
          </a:p>
          <a:p>
            <a:pPr algn="ctr"/>
            <a:endParaRPr lang="en-GB" sz="1100" dirty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D0C8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1363" y="3546075"/>
            <a:ext cx="296823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Using Resources Effectively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Identifying and making the most productive use of resources including people, time, information, networks and budgets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</a:p>
          <a:p>
            <a:pPr lvl="0" algn="ctr"/>
            <a:endParaRPr lang="en-GB" sz="1100" dirty="0"/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OTHERS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D0C8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0076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Creating a climate that encourages innovation and receptivity to change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Leading by example in supporting the organisation to break with traditional methods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Communicating upwards to influence policy formulation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Embracing new technologies, techniques and working methods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Scanning the wider environment to seek opportunities to develop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Modifying departmental/organisational strategy to adapt to changes in the wider environment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Seeking a diversity of perceptions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Encouraging others to initiate and embrace change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Encouraging experimentation and new ways of working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Providing ongoing support and encouragement to others who are developing and testing solutions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Articulating the purpose of change and the context within which change is happening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Adapting approach to respond to changes outside of the organisation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Communicating change in </a:t>
            </a:r>
            <a:r>
              <a:rPr lang="en-GB" sz="1050" dirty="0" smtClean="0">
                <a:solidFill>
                  <a:prstClr val="black"/>
                </a:solidFill>
              </a:rPr>
              <a:t>a positive </a:t>
            </a:r>
            <a:r>
              <a:rPr lang="en-GB" sz="1050" dirty="0">
                <a:solidFill>
                  <a:prstClr val="black"/>
                </a:solidFill>
              </a:rPr>
              <a:t>manner </a:t>
            </a:r>
            <a:r>
              <a:rPr lang="en-GB" sz="1050" dirty="0" smtClean="0">
                <a:solidFill>
                  <a:prstClr val="black"/>
                </a:solidFill>
              </a:rPr>
              <a:t>through influencing </a:t>
            </a:r>
            <a:r>
              <a:rPr lang="en-GB" sz="1050" dirty="0">
                <a:solidFill>
                  <a:prstClr val="black"/>
                </a:solidFill>
              </a:rPr>
              <a:t>and persuasion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Recognising, respecting </a:t>
            </a:r>
            <a:r>
              <a:rPr lang="en-GB" sz="1050" dirty="0" smtClean="0">
                <a:solidFill>
                  <a:prstClr val="black"/>
                </a:solidFill>
              </a:rPr>
              <a:t>and acknowledging </a:t>
            </a:r>
            <a:r>
              <a:rPr lang="en-GB" sz="1050" dirty="0">
                <a:solidFill>
                  <a:prstClr val="black"/>
                </a:solidFill>
              </a:rPr>
              <a:t>others’ responses to change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Inspiring and motivating others to engage as a team member in identifying and implementing change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Recognising and appreciating the breadth and depth of resources available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Liaising with external bodies, suppliers and other HE bodies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Identifying the information and knowledge people need and why they need 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Drawing on others’ knowledge, skills and experience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Liaising outside of immediate work area to maximise use of resources within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Deploying human resources efficiently, at the right levels and in appropriate ways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Delegating appropriately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Considering costs as part of the equation when planning a development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Accepting </a:t>
            </a:r>
            <a:r>
              <a:rPr lang="en-GB" sz="1100" dirty="0">
                <a:solidFill>
                  <a:prstClr val="black"/>
                </a:solidFill>
              </a:rPr>
              <a:t>that change is an integral part of life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Demonstrating a willingness to do things differently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Making suggestions for improvement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Taking a creative approach to change which challenges assumptions and is not based purely on enhancing existing practice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Viewing change situations as opportunities for improving and developing work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Remaining positive about moving forward despite being realistic about the challenges presented by change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Demonstrating that ‘the way things are done here’ does not restrict you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Challenging the status quo in a constructive </a:t>
            </a:r>
            <a:r>
              <a:rPr lang="en-GB" sz="1100" dirty="0" smtClean="0">
                <a:solidFill>
                  <a:prstClr val="black"/>
                </a:solidFill>
              </a:rPr>
              <a:t>way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Using resources in ways that are efficient and minimise any adverse impact on the environment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Being aware of the financial and commercial aspects of the organisation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Integrating ethical considerations into decision making about use of resources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Using informal systems and channels of communication to inform and support objectives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Influencing outcomes when bidding or negotiating for resources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Aggregating, utilising and interpreting management information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Considering cost benefit analysis implications of decisions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Making use of information and resources gained through personal networks</a:t>
            </a:r>
          </a:p>
          <a:p>
            <a:pPr marL="108000" lvl="0" indent="-10800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prstClr val="black"/>
                </a:solidFill>
              </a:rPr>
              <a:t>Recognising that time is cost and adjusting behaviour accordingly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Unable </a:t>
            </a:r>
            <a:r>
              <a:rPr lang="en-GB" sz="1100" dirty="0">
                <a:solidFill>
                  <a:prstClr val="black"/>
                </a:solidFill>
              </a:rPr>
              <a:t>to move beyond negative reaction to uncertainty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Complaining instead of doing something about 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Consistently blocking change and failing to build on others’ ideas for change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Generating numerous ideas but not following any of them </a:t>
            </a:r>
            <a:r>
              <a:rPr lang="en-GB" sz="1100" dirty="0" smtClean="0">
                <a:solidFill>
                  <a:prstClr val="black"/>
                </a:solidFill>
              </a:rPr>
              <a:t>through</a:t>
            </a:r>
            <a:endParaRPr lang="en-GB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53210"/>
            <a:ext cx="297346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Using Resources Effectively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Identifying and making the most productive use of resources including people, time, information, networks and budgets.</a:t>
            </a:r>
            <a:endParaRPr lang="en-GB" sz="1100" dirty="0" smtClean="0"/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D0C8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177" y="256105"/>
            <a:ext cx="296823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Using Resources Effectively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Identifying and making the most productive use of resources including people, time, information, networks and budgets.</a:t>
            </a:r>
            <a:endParaRPr lang="en-GB" sz="1100" dirty="0">
              <a:solidFill>
                <a:prstClr val="black"/>
              </a:solidFill>
            </a:endParaRPr>
          </a:p>
          <a:p>
            <a:pPr lvl="0" algn="ctr"/>
            <a:endParaRPr lang="en-GB" sz="1100" b="1" dirty="0">
              <a:solidFill>
                <a:prstClr val="black"/>
              </a:solidFill>
            </a:endParaRP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INDICATORS FOR DEVELOPMENT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D0C8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4" y="253210"/>
            <a:ext cx="2968239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Engaging with the wider </a:t>
            </a:r>
            <a:r>
              <a:rPr lang="en-GB" sz="1400" b="1" dirty="0" smtClean="0"/>
              <a:t>context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Enhancing your contribution to the organisation through an understanding of the bigger picture and showing commitment to organisational values. </a:t>
            </a:r>
            <a:endParaRPr lang="en-GB" sz="1400" dirty="0"/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BE904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6" y="3555899"/>
            <a:ext cx="2973466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Engaging with the wider context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Enhancing your contribution to the organisation through an understanding of the bigger picture and showing commitment to organisational values. </a:t>
            </a:r>
            <a:endParaRPr lang="en-GB" sz="1400" dirty="0">
              <a:solidFill>
                <a:prstClr val="black"/>
              </a:solidFill>
            </a:endParaRPr>
          </a:p>
          <a:p>
            <a:pPr lvl="0" algn="ctr"/>
            <a:endParaRPr lang="en-GB" sz="1100" b="1" dirty="0">
              <a:solidFill>
                <a:prstClr val="black"/>
              </a:solidFill>
            </a:endParaRPr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OTHERS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BE904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5784" y="3555899"/>
            <a:ext cx="2968238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Engaging with the wider context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Enhancing your contribution to the organisation through an understanding of the bigger picture and showing commitment to organisational values. </a:t>
            </a:r>
            <a:endParaRPr lang="en-GB" sz="1400" dirty="0">
              <a:solidFill>
                <a:prstClr val="black"/>
              </a:solidFill>
            </a:endParaRPr>
          </a:p>
          <a:p>
            <a:pPr algn="ctr"/>
            <a:endParaRPr lang="en-GB" sz="1100" dirty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BE904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1363" y="3546075"/>
            <a:ext cx="296823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Engaging with the wider context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Enhancing your contribution to the organisation through an understanding of the bigger picture and showing commitment to organisational values</a:t>
            </a:r>
            <a:r>
              <a:rPr lang="en-GB" sz="1200" dirty="0" smtClean="0">
                <a:solidFill>
                  <a:prstClr val="black"/>
                </a:solidFill>
              </a:rPr>
              <a:t>.</a:t>
            </a:r>
            <a:endParaRPr lang="en-GB" sz="1400" dirty="0">
              <a:solidFill>
                <a:prstClr val="black"/>
              </a:solidFill>
            </a:endParaRPr>
          </a:p>
          <a:p>
            <a:pPr algn="just"/>
            <a:endParaRPr lang="en-GB" sz="1100" dirty="0"/>
          </a:p>
          <a:p>
            <a:pPr lvl="0" algn="ctr"/>
            <a:r>
              <a:rPr lang="en-GB" sz="2000" b="1" dirty="0">
                <a:solidFill>
                  <a:prstClr val="black"/>
                </a:solidFill>
              </a:rPr>
              <a:t>INDICATOR FOR DEVELOPMENT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BE904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5116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0206" y="242827"/>
            <a:ext cx="2968236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Making connections and recognising how your work may impact at all levels across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aware and keeping abreast of sector wide and organisational developments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clear about how own role fits in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Demonstrating organisational values through the ways that you work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Creating and articulating a purpose for own area of responsibility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Taking an active interest in the way the organisation works to inform your professional practice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5785" y="242826"/>
            <a:ext cx="29682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Always going for the highest quality solution regardless of cost implications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Re-inventing the wheel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Assuming staff time is free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Failing to fully utilise available resources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Wasting resources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0206" y="3541985"/>
            <a:ext cx="29682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Getting bogged down in detail – unable to see the wood for the trees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too internally focused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Focusing on short-term issues at the expense of long term goals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Working in isolation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721363" y="242827"/>
            <a:ext cx="29682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Sharing </a:t>
            </a:r>
            <a:r>
              <a:rPr lang="en-GB" sz="1100" dirty="0">
                <a:solidFill>
                  <a:prstClr val="black"/>
                </a:solidFill>
              </a:rPr>
              <a:t>good practice with other parts of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Being mindful of responsibility to organisation and funders in using resources effectively and efficiently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Developing cross-service collaboration and being willing to share resources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Identifying ways in which resources can be used flexibly and imaginatively for the benefit of the whole </a:t>
            </a:r>
            <a:r>
              <a:rPr lang="en-GB" sz="1100" dirty="0" smtClean="0">
                <a:solidFill>
                  <a:prstClr val="black"/>
                </a:solidFill>
              </a:rPr>
              <a:t>organisation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5785" y="3541985"/>
            <a:ext cx="296823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Ensuring plans are </a:t>
            </a:r>
            <a:r>
              <a:rPr lang="en-GB" sz="1100" dirty="0" smtClean="0">
                <a:solidFill>
                  <a:prstClr val="black"/>
                </a:solidFill>
              </a:rPr>
              <a:t>consistent with </a:t>
            </a:r>
            <a:r>
              <a:rPr lang="en-GB" sz="1100" dirty="0">
                <a:solidFill>
                  <a:prstClr val="black"/>
                </a:solidFill>
              </a:rPr>
              <a:t>the values and objectives of the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Keeping sight of the vision </a:t>
            </a:r>
            <a:r>
              <a:rPr lang="en-GB" sz="1100" dirty="0" smtClean="0">
                <a:solidFill>
                  <a:prstClr val="black"/>
                </a:solidFill>
              </a:rPr>
              <a:t>in dealing </a:t>
            </a:r>
            <a:r>
              <a:rPr lang="en-GB" sz="1100" dirty="0">
                <a:solidFill>
                  <a:prstClr val="black"/>
                </a:solidFill>
              </a:rPr>
              <a:t>with </a:t>
            </a:r>
            <a:r>
              <a:rPr lang="en-GB" sz="1100" dirty="0" smtClean="0">
                <a:solidFill>
                  <a:prstClr val="black"/>
                </a:solidFill>
              </a:rPr>
              <a:t>day-to-day pressures</a:t>
            </a:r>
            <a:endParaRPr lang="en-GB" sz="11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Encouraging an organisation wide perspective through joined-up thinking and creating a sense of common purpose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21363" y="3541985"/>
            <a:ext cx="2968236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</a:rPr>
              <a:t>Making </a:t>
            </a:r>
            <a:r>
              <a:rPr lang="en-GB" sz="1100" dirty="0">
                <a:solidFill>
                  <a:prstClr val="black"/>
                </a:solidFill>
              </a:rPr>
              <a:t>clear for others the links between individual, team, department and organisational objectives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Providing clarity about responsibilities and accountabilities of others in relation to the wider context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Creating momentum and enthusiasm about the role of the team within the wider organisation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Consistently promoting and role modelling the organisational </a:t>
            </a:r>
            <a:r>
              <a:rPr lang="en-GB" sz="1100" dirty="0" smtClean="0">
                <a:solidFill>
                  <a:prstClr val="black"/>
                </a:solidFill>
              </a:rPr>
              <a:t>values</a:t>
            </a:r>
            <a:endParaRPr lang="en-GB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67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207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6578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21366" y="24282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020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65785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721366" y="354198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4975" y="253210"/>
            <a:ext cx="297346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Developing Self and </a:t>
            </a:r>
            <a:r>
              <a:rPr lang="en-GB" sz="1400" b="1" dirty="0" smtClean="0"/>
              <a:t>Others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Showing commitment to own ongoing professional development. Supporting and encouraging others to develop their professional knowledge, skills and behaviours to enable them to reach their full potential. </a:t>
            </a:r>
            <a:endParaRPr lang="en-GB" sz="1400" dirty="0"/>
          </a:p>
          <a:p>
            <a:pPr lvl="0" algn="ctr"/>
            <a:endParaRPr lang="en-GB" sz="1100" dirty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16" name="Hexagon 15"/>
          <p:cNvSpPr/>
          <p:nvPr/>
        </p:nvSpPr>
        <p:spPr>
          <a:xfrm>
            <a:off x="1145628" y="2426157"/>
            <a:ext cx="1021630" cy="805020"/>
          </a:xfrm>
          <a:prstGeom prst="hexagon">
            <a:avLst/>
          </a:prstGeom>
          <a:solidFill>
            <a:srgbClr val="B2475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177" y="256105"/>
            <a:ext cx="296823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Developing Self and Others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Showing commitment to own ongoing professional development. Supporting and encouraging others to develop their professional knowledge, skills and behaviours to enable them to reach their full potential. </a:t>
            </a:r>
            <a:endParaRPr lang="en-GB" sz="1400" dirty="0">
              <a:solidFill>
                <a:prstClr val="black"/>
              </a:solidFill>
            </a:endParaRPr>
          </a:p>
          <a:p>
            <a:pPr algn="just"/>
            <a:endParaRPr lang="en-GB" sz="1100" dirty="0"/>
          </a:p>
          <a:p>
            <a:pPr algn="ctr"/>
            <a:r>
              <a:rPr lang="en-GB" sz="2000" b="1" dirty="0" smtClean="0"/>
              <a:t>OTHERS</a:t>
            </a:r>
            <a:endParaRPr lang="en-GB" sz="2000" dirty="0"/>
          </a:p>
        </p:txBody>
      </p:sp>
      <p:sp>
        <p:nvSpPr>
          <p:cNvPr id="18" name="Hexagon 17"/>
          <p:cNvSpPr/>
          <p:nvPr/>
        </p:nvSpPr>
        <p:spPr>
          <a:xfrm>
            <a:off x="4393641" y="2426157"/>
            <a:ext cx="1021630" cy="805020"/>
          </a:xfrm>
          <a:prstGeom prst="hexagon">
            <a:avLst/>
          </a:prstGeom>
          <a:solidFill>
            <a:srgbClr val="B2475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1364" y="253210"/>
            <a:ext cx="296823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Developing Self and Others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Showing commitment to own ongoing professional development. Supporting and encouraging others to develop their professional knowledge, skills and behaviours to enable them to reach their full potential. </a:t>
            </a:r>
            <a:endParaRPr lang="en-GB" sz="1400" dirty="0">
              <a:solidFill>
                <a:prstClr val="black"/>
              </a:solidFill>
            </a:endParaRPr>
          </a:p>
          <a:p>
            <a:pPr algn="ctr"/>
            <a:endParaRPr lang="en-GB" sz="1100" b="1" dirty="0" smtClean="0"/>
          </a:p>
          <a:p>
            <a:pPr algn="ctr"/>
            <a:r>
              <a:rPr lang="en-GB" sz="2000" b="1" dirty="0" smtClean="0"/>
              <a:t>ORGANISATION</a:t>
            </a:r>
            <a:endParaRPr lang="en-GB" sz="2000" dirty="0"/>
          </a:p>
        </p:txBody>
      </p:sp>
      <p:sp>
        <p:nvSpPr>
          <p:cNvPr id="20" name="Hexagon 19"/>
          <p:cNvSpPr/>
          <p:nvPr/>
        </p:nvSpPr>
        <p:spPr>
          <a:xfrm>
            <a:off x="7641654" y="2438947"/>
            <a:ext cx="1021630" cy="805020"/>
          </a:xfrm>
          <a:prstGeom prst="hexagon">
            <a:avLst/>
          </a:prstGeom>
          <a:solidFill>
            <a:srgbClr val="B2475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976" y="3555899"/>
            <a:ext cx="297346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Developing Self and Others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Showing commitment to own ongoing professional development. Supporting and encouraging others to develop their professional knowledge, skills and behaviours to enable them to reach their full potential. </a:t>
            </a:r>
            <a:endParaRPr lang="en-GB" sz="1400" dirty="0">
              <a:solidFill>
                <a:prstClr val="black"/>
              </a:solidFill>
            </a:endParaRPr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INDICATOR </a:t>
            </a:r>
            <a:r>
              <a:rPr lang="en-GB" sz="2000" b="1" dirty="0">
                <a:solidFill>
                  <a:prstClr val="black"/>
                </a:solidFill>
              </a:rPr>
              <a:t>FOR DEVELOPMENT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1143752" y="5697988"/>
            <a:ext cx="1021630" cy="805020"/>
          </a:xfrm>
          <a:prstGeom prst="hexagon">
            <a:avLst/>
          </a:prstGeom>
          <a:solidFill>
            <a:srgbClr val="B2475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5784" y="3555899"/>
            <a:ext cx="29682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Working </a:t>
            </a:r>
            <a:r>
              <a:rPr lang="en-GB" sz="1400" b="1" dirty="0" smtClean="0"/>
              <a:t>together</a:t>
            </a:r>
          </a:p>
          <a:p>
            <a:pPr algn="ctr"/>
            <a:endParaRPr lang="en-GB" sz="1200" dirty="0"/>
          </a:p>
          <a:p>
            <a:pPr algn="just"/>
            <a:r>
              <a:rPr lang="en-GB" sz="1200" dirty="0"/>
              <a:t>Working collaboratively with others in order to achieve objectives. Recognising and valuing the different contributions people bring to this process. </a:t>
            </a:r>
            <a:endParaRPr lang="en-GB" sz="1400" dirty="0" smtClean="0"/>
          </a:p>
          <a:p>
            <a:endParaRPr lang="en-GB" sz="1100" dirty="0"/>
          </a:p>
          <a:p>
            <a:pPr algn="ctr"/>
            <a:r>
              <a:rPr lang="en-GB" sz="2000" b="1" dirty="0" smtClean="0"/>
              <a:t>SELF</a:t>
            </a:r>
            <a:endParaRPr lang="en-GB" sz="2000" dirty="0"/>
          </a:p>
        </p:txBody>
      </p:sp>
      <p:sp>
        <p:nvSpPr>
          <p:cNvPr id="24" name="Hexagon 23"/>
          <p:cNvSpPr/>
          <p:nvPr/>
        </p:nvSpPr>
        <p:spPr>
          <a:xfrm>
            <a:off x="4393641" y="5698077"/>
            <a:ext cx="1021630" cy="805020"/>
          </a:xfrm>
          <a:prstGeom prst="hexagon">
            <a:avLst/>
          </a:prstGeom>
          <a:solidFill>
            <a:srgbClr val="C6D8D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000" b="1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1363" y="3546075"/>
            <a:ext cx="296823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prstClr val="black"/>
                </a:solidFill>
              </a:rPr>
              <a:t>Working together</a:t>
            </a:r>
          </a:p>
          <a:p>
            <a:pPr lvl="0" algn="ctr"/>
            <a:endParaRPr lang="en-GB" sz="1200" dirty="0">
              <a:solidFill>
                <a:prstClr val="black"/>
              </a:solidFill>
            </a:endParaRPr>
          </a:p>
          <a:p>
            <a:pPr lvl="0" algn="just"/>
            <a:r>
              <a:rPr lang="en-GB" sz="1200" dirty="0">
                <a:solidFill>
                  <a:prstClr val="black"/>
                </a:solidFill>
              </a:rPr>
              <a:t>Working collaboratively with others in order to achieve objectives. Recognising and valuing the different contributions people bring to this process. </a:t>
            </a:r>
            <a:endParaRPr lang="en-GB" sz="1400" dirty="0">
              <a:solidFill>
                <a:prstClr val="black"/>
              </a:solidFill>
            </a:endParaRPr>
          </a:p>
          <a:p>
            <a:pPr lvl="0" algn="ctr"/>
            <a:endParaRPr lang="en-GB" sz="1100" dirty="0"/>
          </a:p>
          <a:p>
            <a:pPr lvl="0" algn="ctr"/>
            <a:r>
              <a:rPr lang="en-GB" sz="2000" b="1" dirty="0" smtClean="0">
                <a:solidFill>
                  <a:prstClr val="black"/>
                </a:solidFill>
              </a:rPr>
              <a:t>OTHERS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26" name="Hexagon 25"/>
          <p:cNvSpPr/>
          <p:nvPr/>
        </p:nvSpPr>
        <p:spPr>
          <a:xfrm>
            <a:off x="7641654" y="5697988"/>
            <a:ext cx="1021630" cy="805020"/>
          </a:xfrm>
          <a:prstGeom prst="hexagon">
            <a:avLst/>
          </a:prstGeom>
          <a:solidFill>
            <a:srgbClr val="C6D8D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000" b="1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16902" t="34353" r="65986" b="14678"/>
          <a:stretch/>
        </p:blipFill>
        <p:spPr>
          <a:xfrm>
            <a:off x="5600876" y="-1200667"/>
            <a:ext cx="963537" cy="11479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4975" y="2838116"/>
            <a:ext cx="1061546" cy="498173"/>
            <a:chOff x="175158" y="2838116"/>
            <a:chExt cx="1061546" cy="498173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5785" y="2838116"/>
            <a:ext cx="1061546" cy="498173"/>
            <a:chOff x="175158" y="2838116"/>
            <a:chExt cx="1061546" cy="498173"/>
          </a:xfrm>
        </p:grpSpPr>
        <p:pic>
          <p:nvPicPr>
            <p:cNvPr id="30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721365" y="2838116"/>
            <a:ext cx="1061546" cy="498173"/>
            <a:chOff x="175158" y="2838116"/>
            <a:chExt cx="1061546" cy="498173"/>
          </a:xfrm>
        </p:grpSpPr>
        <p:pic>
          <p:nvPicPr>
            <p:cNvPr id="33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4975" y="6143055"/>
            <a:ext cx="1061546" cy="498173"/>
            <a:chOff x="175158" y="2838116"/>
            <a:chExt cx="1061546" cy="498173"/>
          </a:xfrm>
        </p:grpSpPr>
        <p:pic>
          <p:nvPicPr>
            <p:cNvPr id="3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65785" y="6143055"/>
            <a:ext cx="1061546" cy="498173"/>
            <a:chOff x="175158" y="2838116"/>
            <a:chExt cx="1061546" cy="498173"/>
          </a:xfrm>
        </p:grpSpPr>
        <p:pic>
          <p:nvPicPr>
            <p:cNvPr id="3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27499" y="6140812"/>
            <a:ext cx="1061546" cy="498173"/>
            <a:chOff x="175158" y="2838116"/>
            <a:chExt cx="1061546" cy="498173"/>
          </a:xfrm>
        </p:grpSpPr>
        <p:pic>
          <p:nvPicPr>
            <p:cNvPr id="4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130089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012429e-c153-4b46-951a-a65403e9973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3097</Words>
  <Application>Microsoft Office PowerPoint</Application>
  <PresentationFormat>A4 Paper (210x297 mm)</PresentationFormat>
  <Paragraphs>504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Monaghan, Michael</dc:creator>
  <cp:lastModifiedBy>Monaghan, Michael</cp:lastModifiedBy>
  <cp:revision>28</cp:revision>
  <cp:lastPrinted>2017-11-17T16:46:04Z</cp:lastPrinted>
  <dcterms:created xsi:type="dcterms:W3CDTF">2017-10-23T15:00:07Z</dcterms:created>
  <dcterms:modified xsi:type="dcterms:W3CDTF">2019-03-12T09:51:59Z</dcterms:modified>
</cp:coreProperties>
</file>